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300" r:id="rId2"/>
    <p:sldId id="301" r:id="rId3"/>
    <p:sldId id="302" r:id="rId4"/>
    <p:sldId id="303" r:id="rId5"/>
    <p:sldId id="304" r:id="rId6"/>
    <p:sldId id="306" r:id="rId7"/>
    <p:sldId id="307" r:id="rId8"/>
    <p:sldId id="305" r:id="rId9"/>
    <p:sldId id="308" r:id="rId10"/>
    <p:sldId id="309" r:id="rId11"/>
    <p:sldId id="310" r:id="rId12"/>
    <p:sldId id="311" r:id="rId13"/>
    <p:sldId id="312" r:id="rId14"/>
    <p:sldId id="313" r:id="rId15"/>
    <p:sldId id="297"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82" autoAdjust="0"/>
    <p:restoredTop sz="94840"/>
  </p:normalViewPr>
  <p:slideViewPr>
    <p:cSldViewPr snapToGrid="0" snapToObjects="1">
      <p:cViewPr>
        <p:scale>
          <a:sx n="130" d="100"/>
          <a:sy n="130" d="100"/>
        </p:scale>
        <p:origin x="588" y="-72"/>
      </p:cViewPr>
      <p:guideLst>
        <p:guide orient="horz" pos="1620"/>
        <p:guide pos="2880"/>
      </p:guideLst>
    </p:cSldViewPr>
  </p:slid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67FED6-1CE0-9E49-8E28-4BC1AFD39CD7}" type="datetimeFigureOut">
              <a:t>9/2/2020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s://thesource.nrel.gov/publishing/disclaimers.html"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6805" t="13288" r="3423" b="57134"/>
          <a:stretch/>
        </p:blipFill>
        <p:spPr>
          <a:xfrm>
            <a:off x="2644345" y="387178"/>
            <a:ext cx="6334897" cy="3039762"/>
          </a:xfrm>
          <a:prstGeom prst="rect">
            <a:avLst/>
          </a:prstGeom>
          <a:ln>
            <a:solidFill>
              <a:schemeClr val="tx1">
                <a:lumMod val="20000"/>
                <a:lumOff val="80000"/>
              </a:schemeClr>
            </a:solidFill>
          </a:ln>
        </p:spPr>
      </p:pic>
      <p:sp>
        <p:nvSpPr>
          <p:cNvPr id="3" name="TextBox 2"/>
          <p:cNvSpPr txBox="1"/>
          <p:nvPr userDrawn="1"/>
        </p:nvSpPr>
        <p:spPr>
          <a:xfrm>
            <a:off x="321275" y="222424"/>
            <a:ext cx="2240692" cy="3970318"/>
          </a:xfrm>
          <a:prstGeom prst="rect">
            <a:avLst/>
          </a:prstGeom>
          <a:noFill/>
        </p:spPr>
        <p:txBody>
          <a:bodyPr wrap="square" rtlCol="0">
            <a:spAutoFit/>
          </a:bodyPr>
          <a:lstStyle/>
          <a:p>
            <a:pPr algn="l"/>
            <a:r>
              <a:rPr lang="en-US" sz="1800" b="1" i="1" dirty="0">
                <a:solidFill>
                  <a:srgbClr val="FF0000"/>
                </a:solidFill>
              </a:rPr>
              <a:t>PC Users:</a:t>
            </a:r>
          </a:p>
          <a:p>
            <a:pPr algn="l"/>
            <a:r>
              <a:rPr lang="en-US" sz="1800" i="1" dirty="0">
                <a:solidFill>
                  <a:srgbClr val="FF0000"/>
                </a:solidFill>
              </a:rPr>
              <a:t>Microsoft PowerPoint for Windows has default settings that continually compress images. To avoid loss</a:t>
            </a:r>
            <a:r>
              <a:rPr lang="en-US" sz="1800" i="1" baseline="0" dirty="0">
                <a:solidFill>
                  <a:srgbClr val="FF0000"/>
                </a:solidFill>
              </a:rPr>
              <a:t> of quality </a:t>
            </a:r>
            <a:r>
              <a:rPr lang="en-US" sz="1800" i="1" dirty="0">
                <a:solidFill>
                  <a:srgbClr val="FF0000"/>
                </a:solidFill>
              </a:rPr>
              <a:t>for photos and graphics within this presentation file,</a:t>
            </a:r>
            <a:r>
              <a:rPr lang="en-US" sz="1800" i="1" baseline="0" dirty="0">
                <a:solidFill>
                  <a:srgbClr val="FF0000"/>
                </a:solidFill>
              </a:rPr>
              <a:t> </a:t>
            </a:r>
            <a:r>
              <a:rPr lang="en-US" sz="1800" i="1" dirty="0">
                <a:solidFill>
                  <a:srgbClr val="FF0000"/>
                </a:solidFill>
              </a:rPr>
              <a:t>please follow these</a:t>
            </a:r>
            <a:r>
              <a:rPr lang="en-US" sz="1800" i="1" baseline="0" dirty="0">
                <a:solidFill>
                  <a:srgbClr val="FF0000"/>
                </a:solidFill>
              </a:rPr>
              <a:t> instructions </a:t>
            </a:r>
            <a:r>
              <a:rPr lang="en-US" sz="1800" i="1" dirty="0">
                <a:solidFill>
                  <a:srgbClr val="FF0000"/>
                </a:solidFill>
              </a:rPr>
              <a:t>to change your software settings.</a:t>
            </a:r>
            <a:endParaRPr lang="en-US" sz="1800" dirty="0"/>
          </a:p>
          <a:p>
            <a:endParaRPr lang="en-US" sz="1800" dirty="0"/>
          </a:p>
        </p:txBody>
      </p:sp>
    </p:spTree>
    <p:extLst>
      <p:ext uri="{BB962C8B-B14F-4D97-AF65-F5344CB8AC3E}">
        <p14:creationId xmlns:p14="http://schemas.microsoft.com/office/powerpoint/2010/main" val="161363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1498859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3142765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725204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426572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1145866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4223442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15676175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Tree>
    <p:extLst>
      <p:ext uri="{BB962C8B-B14F-4D97-AF65-F5344CB8AC3E}">
        <p14:creationId xmlns:p14="http://schemas.microsoft.com/office/powerpoint/2010/main" val="47011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2811229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solidFill>
                  <a:srgbClr val="FFFFFF"/>
                </a:solidFill>
              </a:defRPr>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1941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736975" y="1252017"/>
            <a:ext cx="4322144" cy="1348326"/>
          </a:xfrm>
        </p:spPr>
        <p:txBody>
          <a:bodyPr anchor="b" anchorCtr="0">
            <a:noAutofit/>
          </a:bodyPr>
          <a:lstStyle>
            <a:lvl1pPr marL="0" indent="0">
              <a:buNone/>
              <a:defRPr sz="3000"/>
            </a:lvl1pPr>
          </a:lstStyle>
          <a:p>
            <a:pPr lvl="0"/>
            <a:r>
              <a:rPr lang="en-US"/>
              <a:t>Title</a:t>
            </a:r>
          </a:p>
        </p:txBody>
      </p:sp>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4290127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Tree>
    <p:extLst>
      <p:ext uri="{BB962C8B-B14F-4D97-AF65-F5344CB8AC3E}">
        <p14:creationId xmlns:p14="http://schemas.microsoft.com/office/powerpoint/2010/main" val="3788749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dirty="0"/>
              <a:t>Data Slide: </a:t>
            </a:r>
            <a:br>
              <a:rPr lang="en-US" dirty="0"/>
            </a:br>
            <a:r>
              <a:rPr lang="en-US" dirty="0"/>
              <a:t>Keep Title Concise</a:t>
            </a:r>
          </a:p>
        </p:txBody>
      </p:sp>
      <p:sp>
        <p:nvSpPr>
          <p:cNvPr id="4" name="Text Placeholder 3"/>
          <p:cNvSpPr>
            <a:spLocks noGrp="1"/>
          </p:cNvSpPr>
          <p:nvPr>
            <p:ph type="body" sz="quarter" idx="10" hasCustomPrompt="1"/>
          </p:nvPr>
        </p:nvSpPr>
        <p:spPr>
          <a:xfrm>
            <a:off x="4077835" y="417513"/>
            <a:ext cx="4769303" cy="1281943"/>
          </a:xfrm>
        </p:spPr>
        <p:txBody>
          <a:bodyPr lIns="0" tIns="0" rIns="0" bIns="0" anchor="ctr" anchorCtr="0">
            <a:noAutofit/>
          </a:bodyPr>
          <a:lstStyle>
            <a:lvl1pPr marL="0" indent="0">
              <a:buNone/>
              <a:defRPr sz="2000"/>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14" name="Text Placeholder 13"/>
          <p:cNvSpPr>
            <a:spLocks noGrp="1"/>
          </p:cNvSpPr>
          <p:nvPr>
            <p:ph type="body" sz="quarter" idx="15" hasCustomPrompt="1"/>
          </p:nvPr>
        </p:nvSpPr>
        <p:spPr>
          <a:xfrm>
            <a:off x="468312"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5" name="Text Placeholder 13"/>
          <p:cNvSpPr>
            <a:spLocks noGrp="1"/>
          </p:cNvSpPr>
          <p:nvPr>
            <p:ph type="body" sz="quarter" idx="16" hasCustomPrompt="1"/>
          </p:nvPr>
        </p:nvSpPr>
        <p:spPr>
          <a:xfrm>
            <a:off x="2618823"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6" name="Text Placeholder 13"/>
          <p:cNvSpPr>
            <a:spLocks noGrp="1"/>
          </p:cNvSpPr>
          <p:nvPr>
            <p:ph type="body" sz="quarter" idx="17" hasCustomPrompt="1"/>
          </p:nvPr>
        </p:nvSpPr>
        <p:spPr>
          <a:xfrm>
            <a:off x="4766690"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7" name="Text Placeholder 13"/>
          <p:cNvSpPr>
            <a:spLocks noGrp="1"/>
          </p:cNvSpPr>
          <p:nvPr>
            <p:ph type="body" sz="quarter" idx="18" hasCustomPrompt="1"/>
          </p:nvPr>
        </p:nvSpPr>
        <p:spPr>
          <a:xfrm>
            <a:off x="6963599"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8" name="Text Placeholder 13"/>
          <p:cNvSpPr>
            <a:spLocks noGrp="1"/>
          </p:cNvSpPr>
          <p:nvPr>
            <p:ph type="body" sz="quarter" idx="19" hasCustomPrompt="1"/>
          </p:nvPr>
        </p:nvSpPr>
        <p:spPr>
          <a:xfrm>
            <a:off x="468312" y="4675059"/>
            <a:ext cx="1882775" cy="205197"/>
          </a:xfrm>
        </p:spPr>
        <p:txBody>
          <a:bodyPr lIns="0" tIns="0" rIns="0" bIns="0">
            <a:noAutofit/>
          </a:bodyPr>
          <a:lstStyle>
            <a:lvl1pPr marL="0" indent="0" algn="l">
              <a:buNone/>
              <a:defRPr sz="1000" baseline="0"/>
            </a:lvl1pPr>
            <a:lvl2pPr>
              <a:defRPr sz="1400"/>
            </a:lvl2pPr>
            <a:lvl3pPr>
              <a:defRPr sz="1400"/>
            </a:lvl3pPr>
            <a:lvl4pPr>
              <a:defRPr sz="1400"/>
            </a:lvl4pPr>
            <a:lvl5pPr>
              <a:defRPr sz="1400"/>
            </a:lvl5pPr>
          </a:lstStyle>
          <a:p>
            <a:pPr lvl="0"/>
            <a:r>
              <a:rPr lang="en-US"/>
              <a:t>Data citation</a:t>
            </a:r>
          </a:p>
        </p:txBody>
      </p:sp>
      <p:sp>
        <p:nvSpPr>
          <p:cNvPr id="19" name="TextBox 18"/>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1332969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Edit Master text styles</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Tree>
    <p:extLst>
      <p:ext uri="{BB962C8B-B14F-4D97-AF65-F5344CB8AC3E}">
        <p14:creationId xmlns:p14="http://schemas.microsoft.com/office/powerpoint/2010/main" val="3982103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 Infographic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8"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9"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40"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1"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2"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3"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Tree>
    <p:extLst>
      <p:ext uri="{BB962C8B-B14F-4D97-AF65-F5344CB8AC3E}">
        <p14:creationId xmlns:p14="http://schemas.microsoft.com/office/powerpoint/2010/main" val="6605727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5" name="Text Placeholder 14"/>
          <p:cNvSpPr>
            <a:spLocks noGrp="1"/>
          </p:cNvSpPr>
          <p:nvPr>
            <p:ph type="body" sz="quarter" idx="50" hasCustomPrompt="1"/>
          </p:nvPr>
        </p:nvSpPr>
        <p:spPr>
          <a:xfrm>
            <a:off x="479425" y="2968625"/>
            <a:ext cx="8267686" cy="1738313"/>
          </a:xfrm>
        </p:spPr>
        <p:txBody>
          <a:bodyPr lIns="0" tIns="0" rIns="0" bIns="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Short Slide Summary</a:t>
            </a:r>
          </a:p>
        </p:txBody>
      </p:sp>
      <p:sp>
        <p:nvSpPr>
          <p:cNvPr id="2" name="Title 1"/>
          <p:cNvSpPr>
            <a:spLocks noGrp="1"/>
          </p:cNvSpPr>
          <p:nvPr>
            <p:ph type="title" hasCustomPrompt="1"/>
          </p:nvPr>
        </p:nvSpPr>
        <p:spPr>
          <a:xfrm>
            <a:off x="0" y="2186187"/>
            <a:ext cx="4936982" cy="497572"/>
          </a:xfrm>
        </p:spPr>
        <p:txBody>
          <a:bodyPr lIns="274320" tIns="91440" bIns="45720">
            <a:spAutoFit/>
          </a:bodyPr>
          <a:lstStyle>
            <a:lvl1pPr algn="l">
              <a:defRPr/>
            </a:lvl1pPr>
          </a:lstStyle>
          <a:p>
            <a:pPr lvl="0"/>
            <a:r>
              <a:rPr lang="en-US"/>
              <a:t>Title: Content Slide</a:t>
            </a:r>
            <a:endParaRPr lang="en-US" dirty="0"/>
          </a:p>
        </p:txBody>
      </p:sp>
    </p:spTree>
    <p:extLst>
      <p:ext uri="{BB962C8B-B14F-4D97-AF65-F5344CB8AC3E}">
        <p14:creationId xmlns:p14="http://schemas.microsoft.com/office/powerpoint/2010/main" val="16385361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ent Slide - Half Blue - Half Photo">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3536950"/>
            <a:ext cx="3308350" cy="1096963"/>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3536950"/>
            <a:ext cx="4642454" cy="1096963"/>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0"/>
            <a:ext cx="9144000" cy="3205163"/>
          </a:xfrm>
          <a:solidFill>
            <a:schemeClr val="bg1">
              <a:lumMod val="95000"/>
            </a:schemeClr>
          </a:solidFill>
        </p:spPr>
        <p:txBody>
          <a:bodyPr/>
          <a:lstStyle>
            <a:lvl1pPr marL="0" indent="0" algn="ctr">
              <a:buNone/>
              <a:defRPr/>
            </a:lvl1pPr>
          </a:lstStyle>
          <a:p>
            <a:r>
              <a:rPr lang="en-US" dirty="0"/>
              <a:t>Insert Photo or Graphic</a:t>
            </a:r>
          </a:p>
        </p:txBody>
      </p:sp>
    </p:spTree>
    <p:extLst>
      <p:ext uri="{BB962C8B-B14F-4D97-AF65-F5344CB8AC3E}">
        <p14:creationId xmlns:p14="http://schemas.microsoft.com/office/powerpoint/2010/main" val="2367864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3536950"/>
            <a:ext cx="3308350" cy="1096963"/>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3536950"/>
            <a:ext cx="4642454" cy="1096963"/>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32044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9658375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Slide - Half Blue 2">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3536950"/>
            <a:ext cx="3308350" cy="1096963"/>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3536950"/>
            <a:ext cx="4642454" cy="1096963"/>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7" name="Text Placeholder 7">
            <a:extLst>
              <a:ext uri="{FF2B5EF4-FFF2-40B4-BE49-F238E27FC236}">
                <a16:creationId xmlns:a16="http://schemas.microsoft.com/office/drawing/2014/main" id="{2736CC6A-2FA9-E242-A5D0-FCF48179A1F7}"/>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8140804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4319771"/>
            <a:ext cx="3308350" cy="481299"/>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4319771"/>
            <a:ext cx="4642454" cy="481299"/>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415261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7697994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4319771"/>
            <a:ext cx="3308350" cy="481299"/>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4319771"/>
            <a:ext cx="4642454" cy="481299"/>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414057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6949"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13933316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51435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37711499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7" y="0"/>
            <a:ext cx="7644653" cy="51435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1499347"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dirty="0"/>
              <a:t>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34252317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ontent Slide -  Vertical Blue/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3226702" y="0"/>
            <a:ext cx="5917298"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63524AE8-F7B5-0E44-8BCA-32443B166DB8}"/>
              </a:ext>
            </a:extLst>
          </p:cNvPr>
          <p:cNvSpPr>
            <a:spLocks noGrp="1"/>
          </p:cNvSpPr>
          <p:nvPr>
            <p:ph type="body" sz="quarter" idx="53" hasCustomPrompt="1"/>
          </p:nvPr>
        </p:nvSpPr>
        <p:spPr>
          <a:xfrm>
            <a:off x="3864124" y="505617"/>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8509478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ontent Slide -  Vertical Blue/photo">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9D95246B-679C-0C47-B3E3-F6535A89622F}"/>
              </a:ext>
            </a:extLst>
          </p:cNvPr>
          <p:cNvSpPr>
            <a:spLocks noGrp="1"/>
          </p:cNvSpPr>
          <p:nvPr>
            <p:ph type="body" sz="quarter" idx="53" hasCustomPrompt="1"/>
          </p:nvPr>
        </p:nvSpPr>
        <p:spPr>
          <a:xfrm>
            <a:off x="3864124" y="505617"/>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22360900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257175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3226702" y="2571750"/>
            <a:ext cx="5917298"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38591145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ontent Slide - Vertical Blue/photo/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3226702" y="2571750"/>
            <a:ext cx="5917298"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E09C1F55-AA2F-B448-AD00-1949AE58B945}"/>
              </a:ext>
            </a:extLst>
          </p:cNvPr>
          <p:cNvSpPr>
            <a:spLocks noGrp="1"/>
          </p:cNvSpPr>
          <p:nvPr>
            <p:ph type="body" sz="quarter" idx="53" hasCustomPrompt="1"/>
          </p:nvPr>
        </p:nvSpPr>
        <p:spPr>
          <a:xfrm>
            <a:off x="3648971" y="505617"/>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36665762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54239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4" name="Text Placeholder 27"/>
          <p:cNvSpPr>
            <a:spLocks noGrp="1"/>
          </p:cNvSpPr>
          <p:nvPr>
            <p:ph type="body" sz="quarter" idx="20" hasCustomPrompt="1"/>
          </p:nvPr>
        </p:nvSpPr>
        <p:spPr>
          <a:xfrm>
            <a:off x="457200" y="4090975"/>
            <a:ext cx="4123076" cy="727263"/>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4825308" y="182880"/>
            <a:ext cx="3871998" cy="209551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2338291"/>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8" name="TextBox 7"/>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345954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3673164" y="410296"/>
            <a:ext cx="4606372" cy="1348326"/>
          </a:xfrm>
        </p:spPr>
        <p:txBody>
          <a:bodyPr anchor="b" anchorCtr="0">
            <a:noAutofit/>
          </a:bodyPr>
          <a:lstStyle>
            <a:lvl1pPr marL="0" indent="0">
              <a:buNone/>
              <a:defRPr sz="4000" baseline="0"/>
            </a:lvl1pPr>
          </a:lstStyle>
          <a:p>
            <a:pPr lvl="0"/>
            <a:r>
              <a:rPr lang="en-US" dirty="0"/>
              <a:t>Q&amp;A or Thank You</a:t>
            </a:r>
          </a:p>
        </p:txBody>
      </p:sp>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Tree>
    <p:extLst>
      <p:ext uri="{BB962C8B-B14F-4D97-AF65-F5344CB8AC3E}">
        <p14:creationId xmlns:p14="http://schemas.microsoft.com/office/powerpoint/2010/main" val="19421678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3673164" y="410296"/>
            <a:ext cx="4606372" cy="1348326"/>
          </a:xfrm>
        </p:spPr>
        <p:txBody>
          <a:bodyPr anchor="b" anchorCtr="0">
            <a:noAutofit/>
          </a:bodyPr>
          <a:lstStyle>
            <a:lvl1pPr marL="0" indent="0">
              <a:buNone/>
              <a:defRPr sz="4000" baseline="0"/>
            </a:lvl1pPr>
          </a:lstStyle>
          <a:p>
            <a:pPr lvl="0"/>
            <a:r>
              <a:rPr lang="en-US" dirty="0"/>
              <a:t>Q&amp;A or Thank You</a:t>
            </a:r>
          </a:p>
        </p:txBody>
      </p:sp>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7" name="TextBox 6">
            <a:extLst>
              <a:ext uri="{FF2B5EF4-FFF2-40B4-BE49-F238E27FC236}">
                <a16:creationId xmlns:a16="http://schemas.microsoft.com/office/drawing/2014/main" id="{4D25D62E-9C80-6549-866A-CF8A873BF3DE}"/>
              </a:ext>
            </a:extLst>
          </p:cNvPr>
          <p:cNvSpPr txBox="1"/>
          <p:nvPr userDrawn="1"/>
        </p:nvSpPr>
        <p:spPr>
          <a:xfrm>
            <a:off x="107795" y="3835487"/>
            <a:ext cx="5580695" cy="1200329"/>
          </a:xfrm>
          <a:prstGeom prst="rect">
            <a:avLst/>
          </a:prstGeom>
          <a:noFill/>
        </p:spPr>
        <p:txBody>
          <a:bodyPr wrap="square" rtlCol="0">
            <a:spAutoFit/>
          </a:bodyPr>
          <a:lstStyle/>
          <a:p>
            <a:r>
              <a:rPr lang="en-US" sz="900" dirty="0"/>
              <a:t>This work was authored </a:t>
            </a:r>
            <a:r>
              <a:rPr lang="en-US" sz="900" dirty="0">
                <a:solidFill>
                  <a:srgbClr val="FF0000"/>
                </a:solidFill>
              </a:rPr>
              <a:t>[in part]</a:t>
            </a:r>
            <a:r>
              <a:rPr lang="en-US" sz="900" dirty="0"/>
              <a:t> by the National Renewable Energy Laboratory, operated by Alliance for Sustainable Energy, LLC, for the U.S. Department of Energy (DOE) under Contract No. DE-AC36-08GO28308. Funding provided by </a:t>
            </a:r>
            <a:r>
              <a:rPr lang="en-US" sz="9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9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900" dirty="0">
              <a:solidFill>
                <a:schemeClr val="tx1"/>
              </a:solidFill>
            </a:endParaRPr>
          </a:p>
        </p:txBody>
      </p:sp>
      <p:grpSp>
        <p:nvGrpSpPr>
          <p:cNvPr id="8" name="Group 7">
            <a:extLst>
              <a:ext uri="{FF2B5EF4-FFF2-40B4-BE49-F238E27FC236}">
                <a16:creationId xmlns:a16="http://schemas.microsoft.com/office/drawing/2014/main" id="{EF1042E9-C103-A54C-BB93-07B4BA47A9A6}"/>
              </a:ext>
            </a:extLst>
          </p:cNvPr>
          <p:cNvGrpSpPr/>
          <p:nvPr userDrawn="1"/>
        </p:nvGrpSpPr>
        <p:grpSpPr>
          <a:xfrm>
            <a:off x="1160290" y="2923341"/>
            <a:ext cx="1200990" cy="891562"/>
            <a:chOff x="2576623" y="33912667"/>
            <a:chExt cx="2971800" cy="2206133"/>
          </a:xfrm>
        </p:grpSpPr>
        <p:sp>
          <p:nvSpPr>
            <p:cNvPr id="10" name="Rounded Rectangular Callout 9">
              <a:extLst>
                <a:ext uri="{FF2B5EF4-FFF2-40B4-BE49-F238E27FC236}">
                  <a16:creationId xmlns:a16="http://schemas.microsoft.com/office/drawing/2014/main" id="{E992B2AE-3F65-9F4A-9CF6-9647603DC89A}"/>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1" name="TextBox 10">
              <a:extLst>
                <a:ext uri="{FF2B5EF4-FFF2-40B4-BE49-F238E27FC236}">
                  <a16:creationId xmlns:a16="http://schemas.microsoft.com/office/drawing/2014/main" id="{50095912-C565-554A-B23A-0162EEF02886}"/>
                </a:ext>
              </a:extLst>
            </p:cNvPr>
            <p:cNvSpPr txBox="1"/>
            <p:nvPr/>
          </p:nvSpPr>
          <p:spPr>
            <a:xfrm>
              <a:off x="2662702" y="34195673"/>
              <a:ext cx="2885721" cy="1789714"/>
            </a:xfrm>
            <a:prstGeom prst="rect">
              <a:avLst/>
            </a:prstGeom>
            <a:noFill/>
          </p:spPr>
          <p:txBody>
            <a:bodyPr wrap="square" rtlCol="0">
              <a:spAutoFit/>
            </a:bodyPr>
            <a:lstStyle/>
            <a:p>
              <a:r>
                <a:rPr lang="en-US" sz="1000" dirty="0">
                  <a:solidFill>
                    <a:srgbClr val="FF0000"/>
                  </a:solidFill>
                </a:rPr>
                <a:t>Insert the words “in part” if this work includes </a:t>
              </a:r>
              <a:br>
                <a:rPr lang="en-US" sz="1000" dirty="0">
                  <a:solidFill>
                    <a:srgbClr val="FF0000"/>
                  </a:solidFill>
                </a:rPr>
              </a:br>
              <a:r>
                <a:rPr lang="en-US" sz="1000" dirty="0">
                  <a:solidFill>
                    <a:srgbClr val="FF0000"/>
                  </a:solidFill>
                </a:rPr>
                <a:t>non-NREL authors.</a:t>
              </a:r>
            </a:p>
            <a:p>
              <a:pPr algn="l"/>
              <a:r>
                <a:rPr lang="en-US" sz="100" dirty="0">
                  <a:solidFill>
                    <a:srgbClr val="FF0000"/>
                  </a:solidFill>
                </a:rPr>
                <a:t>.</a:t>
              </a:r>
            </a:p>
          </p:txBody>
        </p:sp>
      </p:grpSp>
      <p:grpSp>
        <p:nvGrpSpPr>
          <p:cNvPr id="12" name="Group 11">
            <a:extLst>
              <a:ext uri="{FF2B5EF4-FFF2-40B4-BE49-F238E27FC236}">
                <a16:creationId xmlns:a16="http://schemas.microsoft.com/office/drawing/2014/main" id="{459BF0D5-6437-5C45-BCE8-E796DD25A9F5}"/>
              </a:ext>
            </a:extLst>
          </p:cNvPr>
          <p:cNvGrpSpPr/>
          <p:nvPr userDrawn="1"/>
        </p:nvGrpSpPr>
        <p:grpSpPr>
          <a:xfrm>
            <a:off x="3413774" y="2835776"/>
            <a:ext cx="2316254" cy="1215855"/>
            <a:chOff x="-183051" y="33227554"/>
            <a:chExt cx="5731474" cy="3039310"/>
          </a:xfrm>
          <a:solidFill>
            <a:schemeClr val="bg1">
              <a:alpha val="38000"/>
            </a:schemeClr>
          </a:solidFill>
        </p:grpSpPr>
        <p:sp>
          <p:nvSpPr>
            <p:cNvPr id="13" name="Rounded Rectangular Callout 12">
              <a:extLst>
                <a:ext uri="{FF2B5EF4-FFF2-40B4-BE49-F238E27FC236}">
                  <a16:creationId xmlns:a16="http://schemas.microsoft.com/office/drawing/2014/main" id="{993AE333-8181-7B4E-A36B-01F4F72B5AC8}"/>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4" name="TextBox 13">
              <a:extLst>
                <a:ext uri="{FF2B5EF4-FFF2-40B4-BE49-F238E27FC236}">
                  <a16:creationId xmlns:a16="http://schemas.microsoft.com/office/drawing/2014/main" id="{BFE1391B-DFC1-8D43-9278-AEF2B02003B1}"/>
                </a:ext>
              </a:extLst>
            </p:cNvPr>
            <p:cNvSpPr txBox="1"/>
            <p:nvPr/>
          </p:nvSpPr>
          <p:spPr>
            <a:xfrm>
              <a:off x="29149" y="33394988"/>
              <a:ext cx="5307072" cy="2627452"/>
            </a:xfrm>
            <a:prstGeom prst="rect">
              <a:avLst/>
            </a:prstGeom>
            <a:grpFill/>
          </p:spPr>
          <p:txBody>
            <a:bodyPr wrap="square" rtlCol="0">
              <a:spAutoFit/>
            </a:bodyPr>
            <a:lstStyle/>
            <a:p>
              <a:r>
                <a:rPr lang="en-US" sz="900" dirty="0">
                  <a:solidFill>
                    <a:srgbClr val="FF0000"/>
                  </a:solidFill>
                </a:rPr>
                <a:t>Edit the red bracketed text as appropriate with the applicable DOE office(s) and program office(s) that sponsored the work and/or add other funding as needed.  For non-EERE funding, see </a:t>
              </a:r>
              <a:r>
                <a:rPr lang="en-US" sz="900" u="sng" dirty="0">
                  <a:solidFill>
                    <a:srgbClr val="FF0000"/>
                  </a:solidFill>
                  <a:hlinkClick r:id="rId4"/>
                </a:rPr>
                <a:t>https://thesource.nrel.gov/publishing/disclaimers.html</a:t>
              </a:r>
              <a:endParaRPr lang="en-US" sz="200" i="0" dirty="0">
                <a:solidFill>
                  <a:srgbClr val="FF0000"/>
                </a:solidFill>
              </a:endParaRPr>
            </a:p>
          </p:txBody>
        </p:sp>
      </p:grpSp>
    </p:spTree>
    <p:extLst>
      <p:ext uri="{BB962C8B-B14F-4D97-AF65-F5344CB8AC3E}">
        <p14:creationId xmlns:p14="http://schemas.microsoft.com/office/powerpoint/2010/main" val="11247231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BFE1F-0E9B-468B-B9C5-01D5952579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A92560-98F2-4EF4-9CFB-431B2A22EAE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5C3460-8BC3-4A15-B4A8-3D01FFE413BB}"/>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2BE765-23D5-4243-9A3B-81AAC9BAB7D6}"/>
              </a:ext>
            </a:extLst>
          </p:cNvPr>
          <p:cNvSpPr>
            <a:spLocks noGrp="1"/>
          </p:cNvSpPr>
          <p:nvPr>
            <p:ph type="dt" sz="half" idx="10"/>
          </p:nvPr>
        </p:nvSpPr>
        <p:spPr/>
        <p:txBody>
          <a:bodyPr/>
          <a:lstStyle/>
          <a:p>
            <a:fld id="{22AEA288-8CBF-4B3A-94D5-D0109839685D}" type="datetimeFigureOut">
              <a:rPr lang="en-US" smtClean="0"/>
              <a:t>9/2/2020</a:t>
            </a:fld>
            <a:endParaRPr lang="en-US"/>
          </a:p>
        </p:txBody>
      </p:sp>
      <p:sp>
        <p:nvSpPr>
          <p:cNvPr id="6" name="Footer Placeholder 5">
            <a:extLst>
              <a:ext uri="{FF2B5EF4-FFF2-40B4-BE49-F238E27FC236}">
                <a16:creationId xmlns:a16="http://schemas.microsoft.com/office/drawing/2014/main" id="{2C2C8AEE-CDB2-42F0-8689-107B2547C8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16D1D7-D3B8-4CC0-95E8-D31B00A1DB6C}"/>
              </a:ext>
            </a:extLst>
          </p:cNvPr>
          <p:cNvSpPr>
            <a:spLocks noGrp="1"/>
          </p:cNvSpPr>
          <p:nvPr>
            <p:ph type="sldNum" sz="quarter" idx="12"/>
          </p:nvPr>
        </p:nvSpPr>
        <p:spPr/>
        <p:txBody>
          <a:bodyPr/>
          <a:lstStyle/>
          <a:p>
            <a:fld id="{041E91A6-6B49-4D1D-9757-252787841B90}" type="slidenum">
              <a:rPr lang="en-US" smtClean="0"/>
              <a:t>‹#›</a:t>
            </a:fld>
            <a:endParaRPr lang="en-US"/>
          </a:p>
        </p:txBody>
      </p:sp>
    </p:spTree>
    <p:extLst>
      <p:ext uri="{BB962C8B-B14F-4D97-AF65-F5344CB8AC3E}">
        <p14:creationId xmlns:p14="http://schemas.microsoft.com/office/powerpoint/2010/main" val="1182352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474"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3837251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Blue Background">
    <p:spTree>
      <p:nvGrpSpPr>
        <p:cNvPr id="1" name=""/>
        <p:cNvGrpSpPr/>
        <p:nvPr/>
      </p:nvGrpSpPr>
      <p:grpSpPr>
        <a:xfrm>
          <a:off x="0" y="0"/>
          <a:ext cx="0" cy="0"/>
          <a:chOff x="0" y="0"/>
          <a:chExt cx="0" cy="0"/>
        </a:xfrm>
      </p:grpSpPr>
      <p:pic>
        <p:nvPicPr>
          <p:cNvPr id="2" name="Picture 1" descr="iStock-505476426_FlareFre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0" cy="515112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2003391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776514"/>
          </a:xfrm>
        </p:spPr>
        <p:txBody>
          <a:bodyPr/>
          <a:lstStyle/>
          <a:p>
            <a:r>
              <a:rPr lang="en-US"/>
              <a:t>Simple Slide</a:t>
            </a:r>
          </a:p>
        </p:txBody>
      </p:sp>
      <p:sp>
        <p:nvSpPr>
          <p:cNvPr id="5" name="TextBox 4"/>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1485009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457200" y="1371600"/>
            <a:ext cx="8120063" cy="3375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374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a:t>Simple Slide</a:t>
            </a:r>
          </a:p>
        </p:txBody>
      </p:sp>
      <p:sp>
        <p:nvSpPr>
          <p:cNvPr id="9" name="Text Placeholder 8"/>
          <p:cNvSpPr>
            <a:spLocks noGrp="1"/>
          </p:cNvSpPr>
          <p:nvPr>
            <p:ph type="body" sz="quarter" idx="10"/>
          </p:nvPr>
        </p:nvSpPr>
        <p:spPr>
          <a:xfrm>
            <a:off x="457200" y="1124857"/>
            <a:ext cx="8120063" cy="3621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78570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74" r:id="rId1"/>
    <p:sldLayoutId id="2147483649" r:id="rId2"/>
    <p:sldLayoutId id="2147483651" r:id="rId3"/>
    <p:sldLayoutId id="2147483675" r:id="rId4"/>
    <p:sldLayoutId id="2147483650" r:id="rId5"/>
    <p:sldLayoutId id="2147483653" r:id="rId6"/>
    <p:sldLayoutId id="2147483654" r:id="rId7"/>
    <p:sldLayoutId id="2147483655" r:id="rId8"/>
    <p:sldLayoutId id="2147483656" r:id="rId9"/>
    <p:sldLayoutId id="2147483657" r:id="rId10"/>
    <p:sldLayoutId id="2147483689" r:id="rId11"/>
    <p:sldLayoutId id="2147483690" r:id="rId12"/>
    <p:sldLayoutId id="2147483691" r:id="rId13"/>
    <p:sldLayoutId id="2147483692" r:id="rId14"/>
    <p:sldLayoutId id="2147483693" r:id="rId15"/>
    <p:sldLayoutId id="2147483694" r:id="rId16"/>
    <p:sldLayoutId id="2147483695" r:id="rId17"/>
    <p:sldLayoutId id="2147483666" r:id="rId18"/>
    <p:sldLayoutId id="2147483667" r:id="rId19"/>
    <p:sldLayoutId id="2147483665" r:id="rId20"/>
    <p:sldLayoutId id="2147483668" r:id="rId21"/>
    <p:sldLayoutId id="2147483669" r:id="rId22"/>
    <p:sldLayoutId id="2147483670" r:id="rId23"/>
    <p:sldLayoutId id="2147483671" r:id="rId24"/>
    <p:sldLayoutId id="2147483676" r:id="rId25"/>
    <p:sldLayoutId id="2147483681" r:id="rId26"/>
    <p:sldLayoutId id="2147483682" r:id="rId27"/>
    <p:sldLayoutId id="2147483687" r:id="rId28"/>
    <p:sldLayoutId id="2147483688" r:id="rId29"/>
    <p:sldLayoutId id="2147483678" r:id="rId30"/>
    <p:sldLayoutId id="2147483683" r:id="rId31"/>
    <p:sldLayoutId id="2147483684" r:id="rId32"/>
    <p:sldLayoutId id="2147483685" r:id="rId33"/>
    <p:sldLayoutId id="2147483680" r:id="rId34"/>
    <p:sldLayoutId id="2147483686" r:id="rId35"/>
    <p:sldLayoutId id="2147483672" r:id="rId36"/>
    <p:sldLayoutId id="2147483696" r:id="rId37"/>
    <p:sldLayoutId id="2147483673" r:id="rId38"/>
    <p:sldLayoutId id="2147483697" r:id="rId39"/>
  </p:sldLayoutIdLst>
  <p:txStyles>
    <p:title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nrel.gov/wind/facilities-research.html" TargetMode="External"/><Relationship Id="rId2" Type="http://schemas.openxmlformats.org/officeDocument/2006/relationships/hyperlink" Target="https://www.nrel.gov/docs/fy17osti/68137.pdf" TargetMode="External"/><Relationship Id="rId1" Type="http://schemas.openxmlformats.org/officeDocument/2006/relationships/slideLayout" Target="../slideLayouts/slideLayout39.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8E4BEF-C166-4602-A9AC-2B61A02EE42B}"/>
              </a:ext>
            </a:extLst>
          </p:cNvPr>
          <p:cNvSpPr>
            <a:spLocks noGrp="1"/>
          </p:cNvSpPr>
          <p:nvPr>
            <p:ph type="body" sz="quarter" idx="10"/>
          </p:nvPr>
        </p:nvSpPr>
        <p:spPr/>
        <p:txBody>
          <a:bodyPr/>
          <a:lstStyle/>
          <a:p>
            <a:r>
              <a:rPr lang="en-US" dirty="0"/>
              <a:t>BESS &amp; </a:t>
            </a:r>
            <a:r>
              <a:rPr lang="en-US"/>
              <a:t>PV Validation</a:t>
            </a:r>
            <a:endParaRPr lang="en-US" dirty="0"/>
          </a:p>
        </p:txBody>
      </p:sp>
      <p:sp>
        <p:nvSpPr>
          <p:cNvPr id="3" name="Text Placeholder 2">
            <a:extLst>
              <a:ext uri="{FF2B5EF4-FFF2-40B4-BE49-F238E27FC236}">
                <a16:creationId xmlns:a16="http://schemas.microsoft.com/office/drawing/2014/main" id="{6E6C28E9-EF1F-4FF7-B224-117C6A265241}"/>
              </a:ext>
            </a:extLst>
          </p:cNvPr>
          <p:cNvSpPr>
            <a:spLocks noGrp="1"/>
          </p:cNvSpPr>
          <p:nvPr>
            <p:ph type="body" sz="quarter" idx="11"/>
          </p:nvPr>
        </p:nvSpPr>
        <p:spPr/>
        <p:txBody>
          <a:bodyPr/>
          <a:lstStyle/>
          <a:p>
            <a:r>
              <a:rPr lang="en-US" dirty="0"/>
              <a:t>Przemyslaw Koralewicz </a:t>
            </a:r>
          </a:p>
        </p:txBody>
      </p:sp>
    </p:spTree>
    <p:extLst>
      <p:ext uri="{BB962C8B-B14F-4D97-AF65-F5344CB8AC3E}">
        <p14:creationId xmlns:p14="http://schemas.microsoft.com/office/powerpoint/2010/main" val="2155064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6DD77-2DC7-4084-8DBF-27FF2BC611D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8D42505-8758-489E-9608-1B75F35D1BF6}"/>
              </a:ext>
            </a:extLst>
          </p:cNvPr>
          <p:cNvPicPr>
            <a:picLocks noChangeAspect="1"/>
          </p:cNvPicPr>
          <p:nvPr/>
        </p:nvPicPr>
        <p:blipFill>
          <a:blip r:embed="rId2"/>
          <a:stretch>
            <a:fillRect/>
          </a:stretch>
        </p:blipFill>
        <p:spPr>
          <a:xfrm>
            <a:off x="0" y="815627"/>
            <a:ext cx="4346019" cy="4327873"/>
          </a:xfrm>
          <a:prstGeom prst="rect">
            <a:avLst/>
          </a:prstGeom>
        </p:spPr>
      </p:pic>
      <p:pic>
        <p:nvPicPr>
          <p:cNvPr id="4" name="Picture 3">
            <a:extLst>
              <a:ext uri="{FF2B5EF4-FFF2-40B4-BE49-F238E27FC236}">
                <a16:creationId xmlns:a16="http://schemas.microsoft.com/office/drawing/2014/main" id="{5488865F-0D26-41E8-80DC-C8334A9D9A98}"/>
              </a:ext>
            </a:extLst>
          </p:cNvPr>
          <p:cNvPicPr>
            <a:picLocks noChangeAspect="1"/>
          </p:cNvPicPr>
          <p:nvPr/>
        </p:nvPicPr>
        <p:blipFill>
          <a:blip r:embed="rId3"/>
          <a:stretch>
            <a:fillRect/>
          </a:stretch>
        </p:blipFill>
        <p:spPr>
          <a:xfrm>
            <a:off x="4095117" y="776514"/>
            <a:ext cx="4385295" cy="4366985"/>
          </a:xfrm>
          <a:prstGeom prst="rect">
            <a:avLst/>
          </a:prstGeom>
        </p:spPr>
      </p:pic>
    </p:spTree>
    <p:extLst>
      <p:ext uri="{BB962C8B-B14F-4D97-AF65-F5344CB8AC3E}">
        <p14:creationId xmlns:p14="http://schemas.microsoft.com/office/powerpoint/2010/main" val="630174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AAD72-DC85-428A-A922-A7732DA09A91}"/>
              </a:ext>
            </a:extLst>
          </p:cNvPr>
          <p:cNvSpPr>
            <a:spLocks noGrp="1"/>
          </p:cNvSpPr>
          <p:nvPr>
            <p:ph type="title"/>
          </p:nvPr>
        </p:nvSpPr>
        <p:spPr/>
        <p:txBody>
          <a:bodyPr/>
          <a:lstStyle/>
          <a:p>
            <a:r>
              <a:rPr lang="en-US" dirty="0"/>
              <a:t>With out Genset (Open)</a:t>
            </a:r>
          </a:p>
        </p:txBody>
      </p:sp>
      <p:pic>
        <p:nvPicPr>
          <p:cNvPr id="3" name="Picture 2">
            <a:extLst>
              <a:ext uri="{FF2B5EF4-FFF2-40B4-BE49-F238E27FC236}">
                <a16:creationId xmlns:a16="http://schemas.microsoft.com/office/drawing/2014/main" id="{4AD7161C-D10F-4FC6-B34C-31DB23DF2774}"/>
              </a:ext>
            </a:extLst>
          </p:cNvPr>
          <p:cNvPicPr>
            <a:picLocks noChangeAspect="1"/>
          </p:cNvPicPr>
          <p:nvPr/>
        </p:nvPicPr>
        <p:blipFill>
          <a:blip r:embed="rId2"/>
          <a:stretch>
            <a:fillRect/>
          </a:stretch>
        </p:blipFill>
        <p:spPr>
          <a:xfrm>
            <a:off x="582626" y="776515"/>
            <a:ext cx="7752170" cy="4360596"/>
          </a:xfrm>
          <a:prstGeom prst="rect">
            <a:avLst/>
          </a:prstGeom>
        </p:spPr>
      </p:pic>
    </p:spTree>
    <p:extLst>
      <p:ext uri="{BB962C8B-B14F-4D97-AF65-F5344CB8AC3E}">
        <p14:creationId xmlns:p14="http://schemas.microsoft.com/office/powerpoint/2010/main" val="4017321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0727B-F8B8-4083-89ED-719495C150D1}"/>
              </a:ext>
            </a:extLst>
          </p:cNvPr>
          <p:cNvSpPr>
            <a:spLocks noGrp="1"/>
          </p:cNvSpPr>
          <p:nvPr>
            <p:ph type="title"/>
          </p:nvPr>
        </p:nvSpPr>
        <p:spPr/>
        <p:txBody>
          <a:bodyPr/>
          <a:lstStyle/>
          <a:p>
            <a:r>
              <a:rPr lang="en-US" dirty="0"/>
              <a:t>With Genset closed and Load 3 MW</a:t>
            </a:r>
          </a:p>
        </p:txBody>
      </p:sp>
      <p:pic>
        <p:nvPicPr>
          <p:cNvPr id="3" name="Picture 2">
            <a:extLst>
              <a:ext uri="{FF2B5EF4-FFF2-40B4-BE49-F238E27FC236}">
                <a16:creationId xmlns:a16="http://schemas.microsoft.com/office/drawing/2014/main" id="{875E9653-AF04-4ADA-BC10-8439AFBFE200}"/>
              </a:ext>
            </a:extLst>
          </p:cNvPr>
          <p:cNvPicPr>
            <a:picLocks noChangeAspect="1"/>
          </p:cNvPicPr>
          <p:nvPr/>
        </p:nvPicPr>
        <p:blipFill>
          <a:blip r:embed="rId2"/>
          <a:stretch>
            <a:fillRect/>
          </a:stretch>
        </p:blipFill>
        <p:spPr>
          <a:xfrm>
            <a:off x="647362" y="805663"/>
            <a:ext cx="7711710" cy="4337837"/>
          </a:xfrm>
          <a:prstGeom prst="rect">
            <a:avLst/>
          </a:prstGeom>
        </p:spPr>
      </p:pic>
    </p:spTree>
    <p:extLst>
      <p:ext uri="{BB962C8B-B14F-4D97-AF65-F5344CB8AC3E}">
        <p14:creationId xmlns:p14="http://schemas.microsoft.com/office/powerpoint/2010/main" val="1029053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D13F-EBE0-4684-B73D-88A4C8A9743C}"/>
              </a:ext>
            </a:extLst>
          </p:cNvPr>
          <p:cNvSpPr>
            <a:spLocks noGrp="1"/>
          </p:cNvSpPr>
          <p:nvPr>
            <p:ph type="title"/>
          </p:nvPr>
        </p:nvSpPr>
        <p:spPr/>
        <p:txBody>
          <a:bodyPr/>
          <a:lstStyle/>
          <a:p>
            <a:r>
              <a:rPr lang="en-US" dirty="0"/>
              <a:t>With Genset and 3 MW Load</a:t>
            </a:r>
          </a:p>
        </p:txBody>
      </p:sp>
      <p:pic>
        <p:nvPicPr>
          <p:cNvPr id="3" name="Picture 2">
            <a:extLst>
              <a:ext uri="{FF2B5EF4-FFF2-40B4-BE49-F238E27FC236}">
                <a16:creationId xmlns:a16="http://schemas.microsoft.com/office/drawing/2014/main" id="{8F457261-DBE8-40A8-B018-303F58B82DB0}"/>
              </a:ext>
            </a:extLst>
          </p:cNvPr>
          <p:cNvPicPr>
            <a:picLocks noChangeAspect="1"/>
          </p:cNvPicPr>
          <p:nvPr/>
        </p:nvPicPr>
        <p:blipFill>
          <a:blip r:embed="rId2"/>
          <a:stretch>
            <a:fillRect/>
          </a:stretch>
        </p:blipFill>
        <p:spPr>
          <a:xfrm>
            <a:off x="766302" y="776515"/>
            <a:ext cx="7611395" cy="4281410"/>
          </a:xfrm>
          <a:prstGeom prst="rect">
            <a:avLst/>
          </a:prstGeom>
        </p:spPr>
      </p:pic>
    </p:spTree>
    <p:extLst>
      <p:ext uri="{BB962C8B-B14F-4D97-AF65-F5344CB8AC3E}">
        <p14:creationId xmlns:p14="http://schemas.microsoft.com/office/powerpoint/2010/main" val="3508855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D13F-EBE0-4684-B73D-88A4C8A9743C}"/>
              </a:ext>
            </a:extLst>
          </p:cNvPr>
          <p:cNvSpPr>
            <a:spLocks noGrp="1"/>
          </p:cNvSpPr>
          <p:nvPr>
            <p:ph type="title"/>
          </p:nvPr>
        </p:nvSpPr>
        <p:spPr/>
        <p:txBody>
          <a:bodyPr/>
          <a:lstStyle/>
          <a:p>
            <a:r>
              <a:rPr lang="en-US" dirty="0"/>
              <a:t>With Genset (Inertia/10) and 3 MW Load</a:t>
            </a:r>
          </a:p>
        </p:txBody>
      </p:sp>
      <p:pic>
        <p:nvPicPr>
          <p:cNvPr id="4" name="Picture 3">
            <a:extLst>
              <a:ext uri="{FF2B5EF4-FFF2-40B4-BE49-F238E27FC236}">
                <a16:creationId xmlns:a16="http://schemas.microsoft.com/office/drawing/2014/main" id="{1331D151-797A-47F6-94CC-FE66B9409598}"/>
              </a:ext>
            </a:extLst>
          </p:cNvPr>
          <p:cNvPicPr>
            <a:picLocks noChangeAspect="1"/>
          </p:cNvPicPr>
          <p:nvPr/>
        </p:nvPicPr>
        <p:blipFill>
          <a:blip r:embed="rId2"/>
          <a:stretch>
            <a:fillRect/>
          </a:stretch>
        </p:blipFill>
        <p:spPr>
          <a:xfrm>
            <a:off x="704007" y="792008"/>
            <a:ext cx="7735986" cy="4351492"/>
          </a:xfrm>
          <a:prstGeom prst="rect">
            <a:avLst/>
          </a:prstGeom>
        </p:spPr>
      </p:pic>
    </p:spTree>
    <p:extLst>
      <p:ext uri="{BB962C8B-B14F-4D97-AF65-F5344CB8AC3E}">
        <p14:creationId xmlns:p14="http://schemas.microsoft.com/office/powerpoint/2010/main" val="705686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1AA94-7347-4312-8BE5-F5D226B8F1ED}"/>
              </a:ext>
            </a:extLst>
          </p:cNvPr>
          <p:cNvSpPr>
            <a:spLocks noGrp="1"/>
          </p:cNvSpPr>
          <p:nvPr>
            <p:ph type="title"/>
          </p:nvPr>
        </p:nvSpPr>
        <p:spPr/>
        <p:txBody>
          <a:bodyPr/>
          <a:lstStyle/>
          <a:p>
            <a:r>
              <a:rPr lang="en-US" dirty="0"/>
              <a:t>Integrated Storage </a:t>
            </a:r>
            <a:br>
              <a:rPr lang="en-US" dirty="0"/>
            </a:br>
            <a:r>
              <a:rPr lang="en-US" dirty="0"/>
              <a:t>Sizing?</a:t>
            </a:r>
          </a:p>
        </p:txBody>
      </p:sp>
      <p:sp>
        <p:nvSpPr>
          <p:cNvPr id="5" name="Content Placeholder 4">
            <a:extLst>
              <a:ext uri="{FF2B5EF4-FFF2-40B4-BE49-F238E27FC236}">
                <a16:creationId xmlns:a16="http://schemas.microsoft.com/office/drawing/2014/main" id="{5886C5F2-5903-4AD8-BD7A-CDA328E8AC58}"/>
              </a:ext>
            </a:extLst>
          </p:cNvPr>
          <p:cNvSpPr>
            <a:spLocks noGrp="1"/>
          </p:cNvSpPr>
          <p:nvPr>
            <p:ph sz="half" idx="1"/>
          </p:nvPr>
        </p:nvSpPr>
        <p:spPr/>
        <p:txBody>
          <a:bodyPr>
            <a:normAutofit fontScale="62500" lnSpcReduction="20000"/>
          </a:bodyPr>
          <a:lstStyle/>
          <a:p>
            <a:r>
              <a:rPr lang="en-US" dirty="0"/>
              <a:t>CART fact sheet.</a:t>
            </a:r>
          </a:p>
          <a:p>
            <a:pPr lvl="1"/>
            <a:r>
              <a:rPr lang="en-US" dirty="0"/>
              <a:t>Model: Westinghouse</a:t>
            </a:r>
          </a:p>
          <a:p>
            <a:pPr lvl="1"/>
            <a:r>
              <a:rPr lang="en-US" dirty="0"/>
              <a:t>Blades: 3</a:t>
            </a:r>
          </a:p>
          <a:p>
            <a:pPr lvl="1"/>
            <a:r>
              <a:rPr lang="en-US" dirty="0"/>
              <a:t>Hub height: 36.6 m</a:t>
            </a:r>
          </a:p>
          <a:p>
            <a:pPr lvl="1"/>
            <a:r>
              <a:rPr lang="en-US" dirty="0"/>
              <a:t>Rotor diameter: 42.6 m</a:t>
            </a:r>
          </a:p>
          <a:p>
            <a:r>
              <a:rPr lang="en-US" dirty="0"/>
              <a:t>RTD and HIL of CART3:</a:t>
            </a:r>
          </a:p>
          <a:p>
            <a:pPr lvl="1"/>
            <a:r>
              <a:rPr lang="en-US" dirty="0"/>
              <a:t>Nine-bus power system to test inertial control methods.</a:t>
            </a:r>
            <a:endParaRPr lang="en-US" dirty="0">
              <a:hlinkClick r:id="rId2">
                <a:extLst>
                  <a:ext uri="{A12FA001-AC4F-418D-AE19-62706E023703}">
                    <ahyp:hlinkClr xmlns:ahyp="http://schemas.microsoft.com/office/drawing/2018/hyperlinkcolor" val="tx"/>
                  </a:ext>
                </a:extLst>
              </a:hlinkClick>
            </a:endParaRPr>
          </a:p>
          <a:p>
            <a:pPr lvl="1"/>
            <a:r>
              <a:rPr lang="en-US" dirty="0">
                <a:hlinkClick r:id="rId2"/>
              </a:rPr>
              <a:t>Field-Testing Using HIL Techniques</a:t>
            </a:r>
          </a:p>
          <a:p>
            <a:pPr lvl="1"/>
            <a:r>
              <a:rPr lang="en-US" sz="1200" dirty="0">
                <a:hlinkClick r:id="rId2"/>
              </a:rPr>
              <a:t>https://www.nrel.gov/docs/fy17osti/68137.pdf</a:t>
            </a:r>
            <a:endParaRPr lang="en-US" sz="1200" dirty="0"/>
          </a:p>
          <a:p>
            <a:r>
              <a:rPr lang="en-US" dirty="0"/>
              <a:t>Implementation in Microgrid</a:t>
            </a:r>
          </a:p>
          <a:p>
            <a:pPr lvl="1"/>
            <a:r>
              <a:rPr lang="en-US" dirty="0"/>
              <a:t>Grid  and Isolated mode ( Load Bank?)</a:t>
            </a:r>
          </a:p>
          <a:p>
            <a:pPr lvl="1"/>
            <a:r>
              <a:rPr lang="en-US" dirty="0"/>
              <a:t>SNL Expertise in this area: HIL (Rachid)</a:t>
            </a:r>
          </a:p>
          <a:p>
            <a:endParaRPr lang="en-US" dirty="0"/>
          </a:p>
          <a:p>
            <a:endParaRPr lang="en-US" dirty="0"/>
          </a:p>
          <a:p>
            <a:endParaRPr lang="en-US" dirty="0"/>
          </a:p>
        </p:txBody>
      </p:sp>
      <p:sp>
        <p:nvSpPr>
          <p:cNvPr id="6" name="Content Placeholder 5">
            <a:extLst>
              <a:ext uri="{FF2B5EF4-FFF2-40B4-BE49-F238E27FC236}">
                <a16:creationId xmlns:a16="http://schemas.microsoft.com/office/drawing/2014/main" id="{FDED7F5C-C155-4518-8235-4A8EE14205DD}"/>
              </a:ext>
            </a:extLst>
          </p:cNvPr>
          <p:cNvSpPr>
            <a:spLocks noGrp="1"/>
          </p:cNvSpPr>
          <p:nvPr>
            <p:ph sz="half" idx="2"/>
          </p:nvPr>
        </p:nvSpPr>
        <p:spPr/>
        <p:txBody>
          <a:bodyPr>
            <a:normAutofit fontScale="62500" lnSpcReduction="20000"/>
          </a:bodyPr>
          <a:lstStyle/>
          <a:p>
            <a:r>
              <a:rPr lang="en-US" dirty="0"/>
              <a:t>Integrated Storage in DC Link</a:t>
            </a:r>
          </a:p>
          <a:p>
            <a:r>
              <a:rPr lang="en-US" dirty="0"/>
              <a:t>How it is different from outside the DC link – say at the Inverter Input. </a:t>
            </a:r>
          </a:p>
          <a:p>
            <a:r>
              <a:rPr lang="en-US" dirty="0"/>
              <a:t>Field Research Validation Sites</a:t>
            </a:r>
          </a:p>
          <a:p>
            <a:r>
              <a:rPr lang="en-US" sz="1200" dirty="0">
                <a:hlinkClick r:id="rId3"/>
              </a:rPr>
              <a:t>https://www.nrel.gov/wind/facilities-research.html</a:t>
            </a:r>
            <a:endParaRPr lang="en-US" sz="1200" dirty="0"/>
          </a:p>
          <a:p>
            <a:endParaRPr lang="en-US" dirty="0"/>
          </a:p>
        </p:txBody>
      </p:sp>
      <p:pic>
        <p:nvPicPr>
          <p:cNvPr id="3" name="Picture 2">
            <a:extLst>
              <a:ext uri="{FF2B5EF4-FFF2-40B4-BE49-F238E27FC236}">
                <a16:creationId xmlns:a16="http://schemas.microsoft.com/office/drawing/2014/main" id="{74A31FDE-D467-44AA-851A-C72B96C2C940}"/>
              </a:ext>
            </a:extLst>
          </p:cNvPr>
          <p:cNvPicPr>
            <a:picLocks noChangeAspect="1"/>
          </p:cNvPicPr>
          <p:nvPr/>
        </p:nvPicPr>
        <p:blipFill>
          <a:blip r:embed="rId4"/>
          <a:stretch>
            <a:fillRect/>
          </a:stretch>
        </p:blipFill>
        <p:spPr>
          <a:xfrm>
            <a:off x="4629149" y="2753349"/>
            <a:ext cx="4193697" cy="1992481"/>
          </a:xfrm>
          <a:prstGeom prst="rect">
            <a:avLst/>
          </a:prstGeom>
        </p:spPr>
      </p:pic>
    </p:spTree>
    <p:extLst>
      <p:ext uri="{BB962C8B-B14F-4D97-AF65-F5344CB8AC3E}">
        <p14:creationId xmlns:p14="http://schemas.microsoft.com/office/powerpoint/2010/main" val="2169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C8153D-DE69-4894-93E2-2B92E0B31724}"/>
              </a:ext>
            </a:extLst>
          </p:cNvPr>
          <p:cNvSpPr>
            <a:spLocks noGrp="1"/>
          </p:cNvSpPr>
          <p:nvPr>
            <p:ph type="title"/>
          </p:nvPr>
        </p:nvSpPr>
        <p:spPr/>
        <p:txBody>
          <a:bodyPr/>
          <a:lstStyle/>
          <a:p>
            <a:r>
              <a:rPr lang="en-US" dirty="0"/>
              <a:t>Initial</a:t>
            </a:r>
          </a:p>
        </p:txBody>
      </p:sp>
      <p:sp>
        <p:nvSpPr>
          <p:cNvPr id="5" name="TextBox 4">
            <a:extLst>
              <a:ext uri="{FF2B5EF4-FFF2-40B4-BE49-F238E27FC236}">
                <a16:creationId xmlns:a16="http://schemas.microsoft.com/office/drawing/2014/main" id="{150EB081-9DAC-4891-B32D-5A0B21670239}"/>
              </a:ext>
            </a:extLst>
          </p:cNvPr>
          <p:cNvSpPr txBox="1"/>
          <p:nvPr/>
        </p:nvSpPr>
        <p:spPr>
          <a:xfrm>
            <a:off x="504930" y="1045029"/>
            <a:ext cx="5169878" cy="4154984"/>
          </a:xfrm>
          <a:prstGeom prst="rect">
            <a:avLst/>
          </a:prstGeom>
          <a:noFill/>
        </p:spPr>
        <p:txBody>
          <a:bodyPr wrap="square" rtlCol="0">
            <a:spAutoFit/>
          </a:bodyPr>
          <a:lstStyle/>
          <a:p>
            <a:r>
              <a:rPr lang="en-US" sz="1200" dirty="0"/>
              <a:t>Current controller: PI no V ff</a:t>
            </a:r>
          </a:p>
          <a:p>
            <a:endParaRPr lang="en-US" sz="1200" dirty="0"/>
          </a:p>
          <a:p>
            <a:r>
              <a:rPr lang="en-US" sz="1200" dirty="0"/>
              <a:t>&gt;&gt; </a:t>
            </a:r>
            <a:r>
              <a:rPr lang="en-US" sz="1200" dirty="0" err="1"/>
              <a:t>tune_inverter</a:t>
            </a:r>
            <a:endParaRPr lang="en-US" sz="1200" dirty="0"/>
          </a:p>
          <a:p>
            <a:r>
              <a:rPr lang="en-US" sz="1200" dirty="0"/>
              <a:t> </a:t>
            </a:r>
          </a:p>
          <a:p>
            <a:r>
              <a:rPr lang="en-US" sz="1200" dirty="0"/>
              <a:t> Iteration   </a:t>
            </a:r>
            <a:r>
              <a:rPr lang="en-US" sz="1200" dirty="0" err="1"/>
              <a:t>Func</a:t>
            </a:r>
            <a:r>
              <a:rPr lang="en-US" sz="1200" dirty="0"/>
              <a:t>-count     min f(x)         Procedure</a:t>
            </a:r>
          </a:p>
          <a:p>
            <a:r>
              <a:rPr lang="en-US" sz="1200" dirty="0"/>
              <a:t>     0            1      6.42365e+08         </a:t>
            </a:r>
          </a:p>
          <a:p>
            <a:r>
              <a:rPr lang="en-US" sz="1200" dirty="0"/>
              <a:t>     1            5      6.25669e+08         initial simplex</a:t>
            </a:r>
          </a:p>
          <a:p>
            <a:r>
              <a:rPr lang="en-US" sz="1200" dirty="0"/>
              <a:t>     2            7      5.81662e+08         expand</a:t>
            </a:r>
          </a:p>
          <a:p>
            <a:r>
              <a:rPr lang="en-US" sz="1200" dirty="0"/>
              <a:t>     3            8      5.81662e+08         reflect</a:t>
            </a:r>
          </a:p>
          <a:p>
            <a:r>
              <a:rPr lang="en-US" sz="1200" dirty="0"/>
              <a:t>…</a:t>
            </a:r>
          </a:p>
          <a:p>
            <a:r>
              <a:rPr lang="en-US" sz="1200" dirty="0"/>
              <a:t>239          452      3.81723e+07         shrink</a:t>
            </a:r>
          </a:p>
          <a:p>
            <a:r>
              <a:rPr lang="en-US" sz="1200" dirty="0"/>
              <a:t>   240          458      3.81723e+07         shrink</a:t>
            </a:r>
          </a:p>
          <a:p>
            <a:r>
              <a:rPr lang="en-US" sz="1200" dirty="0"/>
              <a:t>   241          464      3.81723e+07         shrink</a:t>
            </a:r>
          </a:p>
          <a:p>
            <a:r>
              <a:rPr lang="en-US" sz="1200" dirty="0"/>
              <a:t>onet.pl</a:t>
            </a:r>
          </a:p>
          <a:p>
            <a:r>
              <a:rPr lang="en-US" sz="1200" dirty="0"/>
              <a:t>   242          470      3.81723e+07         shrink</a:t>
            </a:r>
          </a:p>
          <a:p>
            <a:r>
              <a:rPr lang="en-US" sz="1200" dirty="0"/>
              <a:t> </a:t>
            </a:r>
          </a:p>
          <a:p>
            <a:r>
              <a:rPr lang="en-US" sz="1200" dirty="0"/>
              <a:t>Optimization terminated:</a:t>
            </a:r>
          </a:p>
          <a:p>
            <a:r>
              <a:rPr lang="en-US" sz="1200" dirty="0"/>
              <a:t> the current x satisfies the termination criteria using </a:t>
            </a:r>
            <a:r>
              <a:rPr lang="en-US" sz="1200" dirty="0" err="1"/>
              <a:t>OPTIONS.TolX</a:t>
            </a:r>
            <a:r>
              <a:rPr lang="en-US" sz="1200" dirty="0"/>
              <a:t> of 1.000000e-08 </a:t>
            </a:r>
          </a:p>
          <a:p>
            <a:r>
              <a:rPr lang="en-US" sz="1200" dirty="0"/>
              <a:t> and F(X) satisfies the convergence criteria using </a:t>
            </a:r>
            <a:r>
              <a:rPr lang="en-US" sz="1200" dirty="0" err="1"/>
              <a:t>OPTIONS.TolFun</a:t>
            </a:r>
            <a:r>
              <a:rPr lang="en-US" sz="1200" dirty="0"/>
              <a:t> of 1.000000e-04 </a:t>
            </a:r>
          </a:p>
          <a:p>
            <a:endParaRPr lang="en-US" sz="1200" dirty="0"/>
          </a:p>
        </p:txBody>
      </p:sp>
      <p:sp>
        <p:nvSpPr>
          <p:cNvPr id="7" name="TextBox 6">
            <a:extLst>
              <a:ext uri="{FF2B5EF4-FFF2-40B4-BE49-F238E27FC236}">
                <a16:creationId xmlns:a16="http://schemas.microsoft.com/office/drawing/2014/main" id="{5AC5E96D-52D9-4492-9352-4F3418118FE5}"/>
              </a:ext>
            </a:extLst>
          </p:cNvPr>
          <p:cNvSpPr txBox="1"/>
          <p:nvPr/>
        </p:nvSpPr>
        <p:spPr>
          <a:xfrm>
            <a:off x="6054132" y="1178395"/>
            <a:ext cx="2748224" cy="1938992"/>
          </a:xfrm>
          <a:prstGeom prst="rect">
            <a:avLst/>
          </a:prstGeom>
          <a:noFill/>
        </p:spPr>
        <p:txBody>
          <a:bodyPr wrap="square">
            <a:spAutoFit/>
          </a:bodyPr>
          <a:lstStyle/>
          <a:p>
            <a:r>
              <a:rPr lang="en-US" sz="1200" b="0" i="0" u="none" strike="noStrike" baseline="0" dirty="0" err="1">
                <a:solidFill>
                  <a:srgbClr val="000000"/>
                </a:solidFill>
                <a:latin typeface="Courier New" panose="02070309020205020404" pitchFamily="49" charset="0"/>
              </a:rPr>
              <a:t>cc_kp_init</a:t>
            </a:r>
            <a:r>
              <a:rPr lang="en-US" sz="1200" b="0" i="0" u="none" strike="noStrike" baseline="0" dirty="0">
                <a:solidFill>
                  <a:srgbClr val="000000"/>
                </a:solidFill>
                <a:latin typeface="Courier New" panose="02070309020205020404" pitchFamily="49" charset="0"/>
              </a:rPr>
              <a:t> = 0.1;</a:t>
            </a:r>
          </a:p>
          <a:p>
            <a:r>
              <a:rPr lang="en-US" sz="1200" b="0" i="0" u="none" strike="noStrike" baseline="0" dirty="0" err="1">
                <a:solidFill>
                  <a:srgbClr val="000000"/>
                </a:solidFill>
                <a:latin typeface="Courier New" panose="02070309020205020404" pitchFamily="49" charset="0"/>
              </a:rPr>
              <a:t>cc_Ti_init</a:t>
            </a:r>
            <a:r>
              <a:rPr lang="en-US" sz="1200" b="0" i="0" u="none" strike="noStrike" baseline="0" dirty="0">
                <a:solidFill>
                  <a:srgbClr val="000000"/>
                </a:solidFill>
                <a:latin typeface="Courier New" panose="02070309020205020404" pitchFamily="49" charset="0"/>
              </a:rPr>
              <a:t> = 0.6e-3*100;</a:t>
            </a:r>
          </a:p>
          <a:p>
            <a:r>
              <a:rPr lang="en-US" sz="1200" b="0" i="0" u="none" strike="noStrike" baseline="0" dirty="0" err="1">
                <a:solidFill>
                  <a:srgbClr val="000000"/>
                </a:solidFill>
                <a:latin typeface="Courier New" panose="02070309020205020404" pitchFamily="49" charset="0"/>
              </a:rPr>
              <a:t>pll_kp_init</a:t>
            </a:r>
            <a:r>
              <a:rPr lang="en-US" sz="1200" b="0" i="0" u="none" strike="noStrike" baseline="0" dirty="0">
                <a:solidFill>
                  <a:srgbClr val="000000"/>
                </a:solidFill>
                <a:latin typeface="Courier New" panose="02070309020205020404" pitchFamily="49" charset="0"/>
              </a:rPr>
              <a:t> = 180;</a:t>
            </a:r>
          </a:p>
          <a:p>
            <a:r>
              <a:rPr lang="en-US" sz="1200" b="0" i="0" u="none" strike="noStrike" baseline="0" dirty="0" err="1">
                <a:solidFill>
                  <a:srgbClr val="000000"/>
                </a:solidFill>
                <a:latin typeface="Courier New" panose="02070309020205020404" pitchFamily="49" charset="0"/>
              </a:rPr>
              <a:t>pll_ki_init</a:t>
            </a:r>
            <a:r>
              <a:rPr lang="en-US" sz="1200" b="0" i="0" u="none" strike="noStrike" baseline="0" dirty="0">
                <a:solidFill>
                  <a:srgbClr val="000000"/>
                </a:solidFill>
                <a:latin typeface="Courier New" panose="02070309020205020404" pitchFamily="49" charset="0"/>
              </a:rPr>
              <a:t> = 3200;</a:t>
            </a:r>
          </a:p>
          <a:p>
            <a:endParaRPr lang="en-US" sz="1200" dirty="0">
              <a:solidFill>
                <a:srgbClr val="000000"/>
              </a:solidFill>
              <a:latin typeface="Courier New" panose="02070309020205020404" pitchFamily="49" charset="0"/>
            </a:endParaRPr>
          </a:p>
          <a:p>
            <a:endParaRPr lang="en-US" sz="1200" b="0" i="0" u="none" strike="noStrike" baseline="0" dirty="0">
              <a:solidFill>
                <a:srgbClr val="000000"/>
              </a:solidFill>
              <a:latin typeface="Courier New" panose="02070309020205020404" pitchFamily="49" charset="0"/>
            </a:endParaRPr>
          </a:p>
          <a:p>
            <a:r>
              <a:rPr lang="en-US" sz="1200" b="0" i="0" u="none" strike="noStrike" baseline="0" dirty="0" err="1">
                <a:solidFill>
                  <a:srgbClr val="000000"/>
                </a:solidFill>
                <a:latin typeface="Courier New" panose="02070309020205020404" pitchFamily="49" charset="0"/>
              </a:rPr>
              <a:t>xfind_a</a:t>
            </a:r>
            <a:r>
              <a:rPr lang="en-US" sz="1200" b="0" i="0" u="none" strike="noStrike" baseline="0" dirty="0">
                <a:solidFill>
                  <a:srgbClr val="000000"/>
                </a:solidFill>
                <a:latin typeface="Courier New" panose="02070309020205020404" pitchFamily="49" charset="0"/>
              </a:rPr>
              <a:t> =</a:t>
            </a:r>
          </a:p>
          <a:p>
            <a:endParaRPr lang="en-US" sz="1200" b="0" i="0" u="none" strike="noStrike" baseline="0" dirty="0">
              <a:solidFill>
                <a:srgbClr val="000000"/>
              </a:solidFill>
              <a:latin typeface="Courier New" panose="02070309020205020404" pitchFamily="49" charset="0"/>
            </a:endParaRPr>
          </a:p>
          <a:p>
            <a:r>
              <a:rPr lang="en-US" sz="1200" b="0" i="0" u="none" strike="noStrike" baseline="0" dirty="0">
                <a:solidFill>
                  <a:srgbClr val="000000"/>
                </a:solidFill>
                <a:latin typeface="Courier New" panose="02070309020205020404" pitchFamily="49" charset="0"/>
              </a:rPr>
              <a:t>    0.0439    0.5848   44.5228  472.6783</a:t>
            </a:r>
          </a:p>
        </p:txBody>
      </p:sp>
    </p:spTree>
    <p:extLst>
      <p:ext uri="{BB962C8B-B14F-4D97-AF65-F5344CB8AC3E}">
        <p14:creationId xmlns:p14="http://schemas.microsoft.com/office/powerpoint/2010/main" val="3193299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3D9-74B0-4847-A844-4F68BA6F7954}"/>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2A832FEA-AB1B-446A-A22B-66B28D9B1548}"/>
              </a:ext>
            </a:extLst>
          </p:cNvPr>
          <p:cNvPicPr>
            <a:picLocks noChangeAspect="1"/>
          </p:cNvPicPr>
          <p:nvPr/>
        </p:nvPicPr>
        <p:blipFill>
          <a:blip r:embed="rId2"/>
          <a:stretch>
            <a:fillRect/>
          </a:stretch>
        </p:blipFill>
        <p:spPr>
          <a:xfrm>
            <a:off x="-436432" y="776512"/>
            <a:ext cx="5249591" cy="4366985"/>
          </a:xfrm>
          <a:prstGeom prst="rect">
            <a:avLst/>
          </a:prstGeom>
        </p:spPr>
      </p:pic>
      <p:sp>
        <p:nvSpPr>
          <p:cNvPr id="7" name="Arrow: Right 6">
            <a:extLst>
              <a:ext uri="{FF2B5EF4-FFF2-40B4-BE49-F238E27FC236}">
                <a16:creationId xmlns:a16="http://schemas.microsoft.com/office/drawing/2014/main" id="{F7AFE950-6481-423B-B7BA-880512E105AB}"/>
              </a:ext>
            </a:extLst>
          </p:cNvPr>
          <p:cNvSpPr/>
          <p:nvPr/>
        </p:nvSpPr>
        <p:spPr>
          <a:xfrm>
            <a:off x="4381078" y="2407032"/>
            <a:ext cx="482321" cy="11059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403D773-B80F-4EB7-B644-251D8DC8834A}"/>
              </a:ext>
            </a:extLst>
          </p:cNvPr>
          <p:cNvPicPr>
            <a:picLocks noChangeAspect="1"/>
          </p:cNvPicPr>
          <p:nvPr/>
        </p:nvPicPr>
        <p:blipFill>
          <a:blip r:embed="rId3"/>
          <a:stretch>
            <a:fillRect/>
          </a:stretch>
        </p:blipFill>
        <p:spPr>
          <a:xfrm>
            <a:off x="4343213" y="776512"/>
            <a:ext cx="5249593" cy="4366986"/>
          </a:xfrm>
          <a:prstGeom prst="rect">
            <a:avLst/>
          </a:prstGeom>
        </p:spPr>
      </p:pic>
    </p:spTree>
    <p:extLst>
      <p:ext uri="{BB962C8B-B14F-4D97-AF65-F5344CB8AC3E}">
        <p14:creationId xmlns:p14="http://schemas.microsoft.com/office/powerpoint/2010/main" val="1447688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3D9-74B0-4847-A844-4F68BA6F795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C277CED6-293B-4F3B-AA4C-05FCA186A83B}"/>
              </a:ext>
            </a:extLst>
          </p:cNvPr>
          <p:cNvPicPr>
            <a:picLocks noChangeAspect="1"/>
          </p:cNvPicPr>
          <p:nvPr/>
        </p:nvPicPr>
        <p:blipFill>
          <a:blip r:embed="rId2"/>
          <a:stretch>
            <a:fillRect/>
          </a:stretch>
        </p:blipFill>
        <p:spPr>
          <a:xfrm>
            <a:off x="-237791" y="924447"/>
            <a:ext cx="5071759" cy="4219052"/>
          </a:xfrm>
          <a:prstGeom prst="rect">
            <a:avLst/>
          </a:prstGeom>
        </p:spPr>
      </p:pic>
      <p:sp>
        <p:nvSpPr>
          <p:cNvPr id="4" name="Arrow: Right 3">
            <a:extLst>
              <a:ext uri="{FF2B5EF4-FFF2-40B4-BE49-F238E27FC236}">
                <a16:creationId xmlns:a16="http://schemas.microsoft.com/office/drawing/2014/main" id="{7A4FC162-862E-4ECF-A752-D2093158420E}"/>
              </a:ext>
            </a:extLst>
          </p:cNvPr>
          <p:cNvSpPr/>
          <p:nvPr/>
        </p:nvSpPr>
        <p:spPr>
          <a:xfrm>
            <a:off x="4451420" y="2652765"/>
            <a:ext cx="382548" cy="101488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9C253ED-9DDB-4B0B-9377-99918A75AD13}"/>
              </a:ext>
            </a:extLst>
          </p:cNvPr>
          <p:cNvPicPr>
            <a:picLocks noChangeAspect="1"/>
          </p:cNvPicPr>
          <p:nvPr/>
        </p:nvPicPr>
        <p:blipFill>
          <a:blip r:embed="rId3"/>
          <a:stretch>
            <a:fillRect/>
          </a:stretch>
        </p:blipFill>
        <p:spPr>
          <a:xfrm>
            <a:off x="4282925" y="776514"/>
            <a:ext cx="5249591" cy="4366985"/>
          </a:xfrm>
          <a:prstGeom prst="rect">
            <a:avLst/>
          </a:prstGeom>
        </p:spPr>
      </p:pic>
    </p:spTree>
    <p:extLst>
      <p:ext uri="{BB962C8B-B14F-4D97-AF65-F5344CB8AC3E}">
        <p14:creationId xmlns:p14="http://schemas.microsoft.com/office/powerpoint/2010/main" val="1981298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C8153D-DE69-4894-93E2-2B92E0B31724}"/>
              </a:ext>
            </a:extLst>
          </p:cNvPr>
          <p:cNvSpPr>
            <a:spLocks noGrp="1"/>
          </p:cNvSpPr>
          <p:nvPr>
            <p:ph type="title"/>
          </p:nvPr>
        </p:nvSpPr>
        <p:spPr/>
        <p:txBody>
          <a:bodyPr/>
          <a:lstStyle/>
          <a:p>
            <a:r>
              <a:rPr lang="en-US" dirty="0"/>
              <a:t>2</a:t>
            </a:r>
            <a:r>
              <a:rPr lang="en-US" baseline="30000" dirty="0"/>
              <a:t>nd</a:t>
            </a:r>
            <a:r>
              <a:rPr lang="en-US" dirty="0"/>
              <a:t> run with </a:t>
            </a:r>
            <a:r>
              <a:rPr lang="en-US" dirty="0" err="1"/>
              <a:t>VAF_pattern</a:t>
            </a:r>
            <a:endParaRPr lang="en-US" dirty="0"/>
          </a:p>
        </p:txBody>
      </p:sp>
      <p:sp>
        <p:nvSpPr>
          <p:cNvPr id="5" name="TextBox 4">
            <a:extLst>
              <a:ext uri="{FF2B5EF4-FFF2-40B4-BE49-F238E27FC236}">
                <a16:creationId xmlns:a16="http://schemas.microsoft.com/office/drawing/2014/main" id="{150EB081-9DAC-4891-B32D-5A0B21670239}"/>
              </a:ext>
            </a:extLst>
          </p:cNvPr>
          <p:cNvSpPr txBox="1"/>
          <p:nvPr/>
        </p:nvSpPr>
        <p:spPr>
          <a:xfrm>
            <a:off x="504930" y="1045029"/>
            <a:ext cx="5169878" cy="4524315"/>
          </a:xfrm>
          <a:prstGeom prst="rect">
            <a:avLst/>
          </a:prstGeom>
          <a:noFill/>
        </p:spPr>
        <p:txBody>
          <a:bodyPr wrap="square" rtlCol="0">
            <a:spAutoFit/>
          </a:bodyPr>
          <a:lstStyle/>
          <a:p>
            <a:r>
              <a:rPr lang="en-US" sz="1200" dirty="0"/>
              <a:t>Current controller: PI no V ff</a:t>
            </a:r>
          </a:p>
          <a:p>
            <a:endParaRPr lang="en-US" sz="1200" dirty="0"/>
          </a:p>
          <a:p>
            <a:r>
              <a:rPr lang="en-US" sz="1200" dirty="0"/>
              <a:t>&gt;&gt; </a:t>
            </a:r>
            <a:r>
              <a:rPr lang="en-US" sz="1200" dirty="0" err="1"/>
              <a:t>tune_inverter</a:t>
            </a:r>
            <a:endParaRPr lang="en-US" sz="1200" dirty="0"/>
          </a:p>
          <a:p>
            <a:r>
              <a:rPr lang="en-US" sz="1200" dirty="0"/>
              <a:t> </a:t>
            </a:r>
          </a:p>
          <a:p>
            <a:r>
              <a:rPr lang="en-US" sz="1200" dirty="0"/>
              <a:t> Iteration   </a:t>
            </a:r>
            <a:r>
              <a:rPr lang="en-US" sz="1200" dirty="0" err="1"/>
              <a:t>Func</a:t>
            </a:r>
            <a:r>
              <a:rPr lang="en-US" sz="1200" dirty="0"/>
              <a:t>-count     min f(x)         Procedure</a:t>
            </a:r>
          </a:p>
          <a:p>
            <a:r>
              <a:rPr lang="en-US" sz="1200" dirty="0"/>
              <a:t>     0            1           637940         </a:t>
            </a:r>
          </a:p>
          <a:p>
            <a:r>
              <a:rPr lang="en-US" sz="1200" dirty="0"/>
              <a:t>     1            5           598708         initial simplex</a:t>
            </a:r>
          </a:p>
          <a:p>
            <a:r>
              <a:rPr lang="en-US" sz="1200" dirty="0"/>
              <a:t>     2            6           598708         reflect</a:t>
            </a:r>
          </a:p>
          <a:p>
            <a:r>
              <a:rPr lang="en-US" sz="1200" dirty="0"/>
              <a:t>     3            8           572215         expand</a:t>
            </a:r>
          </a:p>
          <a:p>
            <a:r>
              <a:rPr lang="en-US" sz="1200" dirty="0"/>
              <a:t>     4           10           538348         expand</a:t>
            </a:r>
          </a:p>
          <a:p>
            <a:endParaRPr lang="en-US" sz="1200" dirty="0"/>
          </a:p>
          <a:p>
            <a:r>
              <a:rPr lang="en-US" sz="1200" dirty="0"/>
              <a:t>…</a:t>
            </a:r>
          </a:p>
          <a:p>
            <a:r>
              <a:rPr lang="en-US" sz="1200" dirty="0"/>
              <a:t> 163          316           461232         shrink</a:t>
            </a:r>
          </a:p>
          <a:p>
            <a:r>
              <a:rPr lang="en-US" sz="1200" dirty="0"/>
              <a:t>   164          322           461232         shrink</a:t>
            </a:r>
          </a:p>
          <a:p>
            <a:r>
              <a:rPr lang="en-US" sz="1200" dirty="0"/>
              <a:t>   165          328           461232         shrink</a:t>
            </a:r>
          </a:p>
          <a:p>
            <a:r>
              <a:rPr lang="en-US" sz="1200" dirty="0"/>
              <a:t>   166          334           461232         shrink</a:t>
            </a:r>
          </a:p>
          <a:p>
            <a:r>
              <a:rPr lang="en-US" sz="1200" dirty="0"/>
              <a:t>   167          340           461232         shrink</a:t>
            </a:r>
          </a:p>
          <a:p>
            <a:r>
              <a:rPr lang="en-US" sz="1200" dirty="0"/>
              <a:t>   168          346           461232         shrink</a:t>
            </a:r>
          </a:p>
          <a:p>
            <a:r>
              <a:rPr lang="en-US" sz="1200" dirty="0"/>
              <a:t> </a:t>
            </a:r>
          </a:p>
          <a:p>
            <a:r>
              <a:rPr lang="en-US" sz="1200" dirty="0"/>
              <a:t>Optimization terminated:</a:t>
            </a:r>
          </a:p>
          <a:p>
            <a:r>
              <a:rPr lang="en-US" sz="1200" dirty="0"/>
              <a:t> the current x satisfies the termination criteria using </a:t>
            </a:r>
            <a:r>
              <a:rPr lang="en-US" sz="1200" dirty="0" err="1"/>
              <a:t>OPTIONS.TolX</a:t>
            </a:r>
            <a:r>
              <a:rPr lang="en-US" sz="1200" dirty="0"/>
              <a:t> of 1.000000e-07 </a:t>
            </a:r>
          </a:p>
          <a:p>
            <a:r>
              <a:rPr lang="en-US" sz="1200" dirty="0"/>
              <a:t> and F(X) satisfies the convergence criteria using </a:t>
            </a:r>
            <a:r>
              <a:rPr lang="en-US" sz="1200" dirty="0" err="1"/>
              <a:t>OPTIONS.TolFun</a:t>
            </a:r>
            <a:r>
              <a:rPr lang="en-US" sz="1200" dirty="0"/>
              <a:t> of 1.000000e-04 </a:t>
            </a:r>
          </a:p>
        </p:txBody>
      </p:sp>
      <p:sp>
        <p:nvSpPr>
          <p:cNvPr id="7" name="TextBox 6">
            <a:extLst>
              <a:ext uri="{FF2B5EF4-FFF2-40B4-BE49-F238E27FC236}">
                <a16:creationId xmlns:a16="http://schemas.microsoft.com/office/drawing/2014/main" id="{5AC5E96D-52D9-4492-9352-4F3418118FE5}"/>
              </a:ext>
            </a:extLst>
          </p:cNvPr>
          <p:cNvSpPr txBox="1"/>
          <p:nvPr/>
        </p:nvSpPr>
        <p:spPr>
          <a:xfrm>
            <a:off x="6054132" y="1178395"/>
            <a:ext cx="2748224" cy="2600712"/>
          </a:xfrm>
          <a:prstGeom prst="rect">
            <a:avLst/>
          </a:prstGeom>
          <a:noFill/>
        </p:spPr>
        <p:txBody>
          <a:bodyPr wrap="square">
            <a:spAutoFit/>
          </a:bodyPr>
          <a:lstStyle/>
          <a:p>
            <a:r>
              <a:rPr lang="en-US" sz="1100" b="0" i="0" u="none" strike="noStrike" baseline="0" dirty="0">
                <a:solidFill>
                  <a:srgbClr val="000000"/>
                </a:solidFill>
                <a:latin typeface="Courier New" panose="02070309020205020404" pitchFamily="49" charset="0"/>
              </a:rPr>
              <a:t>Found manually:</a:t>
            </a:r>
          </a:p>
          <a:p>
            <a:r>
              <a:rPr lang="en-US" sz="1100" b="0" i="0" u="none" strike="noStrike" baseline="0" dirty="0" err="1">
                <a:solidFill>
                  <a:srgbClr val="000000"/>
                </a:solidFill>
                <a:latin typeface="Courier New" panose="02070309020205020404" pitchFamily="49" charset="0"/>
              </a:rPr>
              <a:t>cc_kp_init</a:t>
            </a:r>
            <a:r>
              <a:rPr lang="en-US" sz="1100" b="0" i="0" u="none" strike="noStrike" baseline="0" dirty="0">
                <a:solidFill>
                  <a:srgbClr val="000000"/>
                </a:solidFill>
                <a:latin typeface="Courier New" panose="02070309020205020404" pitchFamily="49" charset="0"/>
              </a:rPr>
              <a:t> = 0.2;</a:t>
            </a:r>
          </a:p>
          <a:p>
            <a:r>
              <a:rPr lang="en-US" sz="1100" b="0" i="0" u="none" strike="noStrike" baseline="0" dirty="0" err="1">
                <a:solidFill>
                  <a:srgbClr val="000000"/>
                </a:solidFill>
                <a:latin typeface="Courier New" panose="02070309020205020404" pitchFamily="49" charset="0"/>
              </a:rPr>
              <a:t>cc_Ti_init</a:t>
            </a:r>
            <a:r>
              <a:rPr lang="en-US" sz="1100" b="0" i="0" u="none" strike="noStrike" baseline="0" dirty="0">
                <a:solidFill>
                  <a:srgbClr val="000000"/>
                </a:solidFill>
                <a:latin typeface="Courier New" panose="02070309020205020404" pitchFamily="49" charset="0"/>
              </a:rPr>
              <a:t> = 0.045;</a:t>
            </a:r>
          </a:p>
          <a:p>
            <a:r>
              <a:rPr lang="en-US" sz="1100" b="0" i="0" u="none" strike="noStrike" baseline="0" dirty="0" err="1">
                <a:solidFill>
                  <a:srgbClr val="000000"/>
                </a:solidFill>
                <a:latin typeface="Courier New" panose="02070309020205020404" pitchFamily="49" charset="0"/>
              </a:rPr>
              <a:t>pll_kp_init</a:t>
            </a:r>
            <a:r>
              <a:rPr lang="en-US" sz="1100" b="0" i="0" u="none" strike="noStrike" baseline="0" dirty="0">
                <a:solidFill>
                  <a:srgbClr val="000000"/>
                </a:solidFill>
                <a:latin typeface="Courier New" panose="02070309020205020404" pitchFamily="49" charset="0"/>
              </a:rPr>
              <a:t> = 45;</a:t>
            </a:r>
          </a:p>
          <a:p>
            <a:r>
              <a:rPr lang="en-US" sz="1100" b="0" i="0" u="none" strike="noStrike" baseline="0" dirty="0" err="1">
                <a:solidFill>
                  <a:srgbClr val="000000"/>
                </a:solidFill>
                <a:latin typeface="Courier New" panose="02070309020205020404" pitchFamily="49" charset="0"/>
              </a:rPr>
              <a:t>pll_ki_init</a:t>
            </a:r>
            <a:r>
              <a:rPr lang="en-US" sz="1100" b="0" i="0" u="none" strike="noStrike" baseline="0" dirty="0">
                <a:solidFill>
                  <a:srgbClr val="000000"/>
                </a:solidFill>
                <a:latin typeface="Courier New" panose="02070309020205020404" pitchFamily="49" charset="0"/>
              </a:rPr>
              <a:t> = 450;</a:t>
            </a:r>
          </a:p>
          <a:p>
            <a:r>
              <a:rPr lang="en-US" sz="1200" dirty="0">
                <a:solidFill>
                  <a:srgbClr val="000000"/>
                </a:solidFill>
                <a:latin typeface="Courier New" panose="02070309020205020404" pitchFamily="49" charset="0"/>
              </a:rPr>
              <a:t>																			</a:t>
            </a:r>
          </a:p>
          <a:p>
            <a:endParaRPr lang="en-US" sz="1200" b="0" i="0" u="none" strike="noStrike" baseline="0" dirty="0">
              <a:solidFill>
                <a:srgbClr val="000000"/>
              </a:solidFill>
              <a:latin typeface="Courier New" panose="02070309020205020404" pitchFamily="49" charset="0"/>
            </a:endParaRPr>
          </a:p>
          <a:p>
            <a:r>
              <a:rPr lang="en-US" sz="1200" b="0" i="0" u="none" strike="noStrike" baseline="0" dirty="0" err="1">
                <a:solidFill>
                  <a:srgbClr val="000000"/>
                </a:solidFill>
                <a:latin typeface="Courier New" panose="02070309020205020404" pitchFamily="49" charset="0"/>
              </a:rPr>
              <a:t>xfind_a</a:t>
            </a:r>
            <a:r>
              <a:rPr lang="en-US" sz="1200" b="0" i="0" u="none" strike="noStrike" baseline="0" dirty="0">
                <a:solidFill>
                  <a:srgbClr val="000000"/>
                </a:solidFill>
                <a:latin typeface="Courier New" panose="02070309020205020404" pitchFamily="49" charset="0"/>
              </a:rPr>
              <a:t> =</a:t>
            </a:r>
          </a:p>
          <a:p>
            <a:endParaRPr lang="en-US" sz="1200" b="0" i="0" u="none" strike="noStrike" baseline="0" dirty="0">
              <a:solidFill>
                <a:srgbClr val="000000"/>
              </a:solidFill>
              <a:latin typeface="Courier New" panose="02070309020205020404" pitchFamily="49" charset="0"/>
            </a:endParaRPr>
          </a:p>
          <a:p>
            <a:r>
              <a:rPr lang="en-US" sz="1200" b="0" i="0" u="none" strike="noStrike" baseline="0" dirty="0">
                <a:solidFill>
                  <a:srgbClr val="000000"/>
                </a:solidFill>
                <a:latin typeface="Courier New" panose="02070309020205020404" pitchFamily="49" charset="0"/>
              </a:rPr>
              <a:t>    0.2511    0.0432   70.9991  270.2331</a:t>
            </a:r>
          </a:p>
        </p:txBody>
      </p:sp>
    </p:spTree>
    <p:extLst>
      <p:ext uri="{BB962C8B-B14F-4D97-AF65-F5344CB8AC3E}">
        <p14:creationId xmlns:p14="http://schemas.microsoft.com/office/powerpoint/2010/main" val="4116540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C6C2-6A47-4167-A140-E8CF70FD93B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C92CE6BE-1B15-4F48-B276-3A275209A566}"/>
              </a:ext>
            </a:extLst>
          </p:cNvPr>
          <p:cNvPicPr>
            <a:picLocks noChangeAspect="1"/>
          </p:cNvPicPr>
          <p:nvPr/>
        </p:nvPicPr>
        <p:blipFill>
          <a:blip r:embed="rId2"/>
          <a:stretch>
            <a:fillRect/>
          </a:stretch>
        </p:blipFill>
        <p:spPr>
          <a:xfrm>
            <a:off x="5039212" y="775494"/>
            <a:ext cx="4354398" cy="4368005"/>
          </a:xfrm>
          <a:prstGeom prst="rect">
            <a:avLst/>
          </a:prstGeom>
        </p:spPr>
      </p:pic>
    </p:spTree>
    <p:extLst>
      <p:ext uri="{BB962C8B-B14F-4D97-AF65-F5344CB8AC3E}">
        <p14:creationId xmlns:p14="http://schemas.microsoft.com/office/powerpoint/2010/main" val="4285933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EC3D-A405-4F92-842A-AB405E9AE36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E799ADC-FBD8-43C0-BD60-39BC8AC17220}"/>
              </a:ext>
            </a:extLst>
          </p:cNvPr>
          <p:cNvPicPr>
            <a:picLocks noChangeAspect="1"/>
          </p:cNvPicPr>
          <p:nvPr/>
        </p:nvPicPr>
        <p:blipFill>
          <a:blip r:embed="rId2"/>
          <a:stretch>
            <a:fillRect/>
          </a:stretch>
        </p:blipFill>
        <p:spPr>
          <a:xfrm>
            <a:off x="5025202" y="776514"/>
            <a:ext cx="4385295" cy="4366985"/>
          </a:xfrm>
          <a:prstGeom prst="rect">
            <a:avLst/>
          </a:prstGeom>
        </p:spPr>
      </p:pic>
    </p:spTree>
    <p:extLst>
      <p:ext uri="{BB962C8B-B14F-4D97-AF65-F5344CB8AC3E}">
        <p14:creationId xmlns:p14="http://schemas.microsoft.com/office/powerpoint/2010/main" val="4156616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CF10D-F739-48A6-9FD0-A46B4152A5DE}"/>
              </a:ext>
            </a:extLst>
          </p:cNvPr>
          <p:cNvSpPr>
            <a:spLocks noGrp="1"/>
          </p:cNvSpPr>
          <p:nvPr>
            <p:ph type="title"/>
          </p:nvPr>
        </p:nvSpPr>
        <p:spPr/>
        <p:txBody>
          <a:bodyPr/>
          <a:lstStyle/>
          <a:p>
            <a:r>
              <a:rPr lang="en-US" dirty="0"/>
              <a:t>3</a:t>
            </a:r>
            <a:r>
              <a:rPr lang="en-US" baseline="30000" dirty="0"/>
              <a:t>rd</a:t>
            </a:r>
            <a:r>
              <a:rPr lang="en-US" dirty="0"/>
              <a:t> run – tune using VFQ steps 1% / 500kW</a:t>
            </a:r>
          </a:p>
        </p:txBody>
      </p:sp>
      <p:sp>
        <p:nvSpPr>
          <p:cNvPr id="4" name="TextBox 3">
            <a:extLst>
              <a:ext uri="{FF2B5EF4-FFF2-40B4-BE49-F238E27FC236}">
                <a16:creationId xmlns:a16="http://schemas.microsoft.com/office/drawing/2014/main" id="{71666F3B-F5DD-4B39-B13A-BC94B66B6041}"/>
              </a:ext>
            </a:extLst>
          </p:cNvPr>
          <p:cNvSpPr txBox="1"/>
          <p:nvPr/>
        </p:nvSpPr>
        <p:spPr>
          <a:xfrm>
            <a:off x="5486400" y="848542"/>
            <a:ext cx="4572000" cy="2123658"/>
          </a:xfrm>
          <a:prstGeom prst="rect">
            <a:avLst/>
          </a:prstGeom>
          <a:noFill/>
        </p:spPr>
        <p:txBody>
          <a:bodyPr wrap="square">
            <a:spAutoFit/>
          </a:bodyPr>
          <a:lstStyle/>
          <a:p>
            <a:r>
              <a:rPr lang="en-US" sz="1200" b="0" i="0" u="none" strike="noStrike" baseline="0" dirty="0">
                <a:solidFill>
                  <a:srgbClr val="000000"/>
                </a:solidFill>
                <a:latin typeface="Courier New" panose="02070309020205020404" pitchFamily="49" charset="0"/>
              </a:rPr>
              <a:t>Found manually:</a:t>
            </a:r>
          </a:p>
          <a:p>
            <a:r>
              <a:rPr lang="en-US" sz="1200" b="0" i="0" u="none" strike="noStrike" baseline="0" dirty="0" err="1">
                <a:solidFill>
                  <a:srgbClr val="000000"/>
                </a:solidFill>
                <a:latin typeface="Courier New" panose="02070309020205020404" pitchFamily="49" charset="0"/>
              </a:rPr>
              <a:t>cc_kp_init</a:t>
            </a:r>
            <a:r>
              <a:rPr lang="en-US" sz="1200" b="0" i="0" u="none" strike="noStrike" baseline="0" dirty="0">
                <a:solidFill>
                  <a:srgbClr val="000000"/>
                </a:solidFill>
                <a:latin typeface="Courier New" panose="02070309020205020404" pitchFamily="49" charset="0"/>
              </a:rPr>
              <a:t> = 0.2;</a:t>
            </a:r>
          </a:p>
          <a:p>
            <a:r>
              <a:rPr lang="en-US" sz="1200" b="0" i="0" u="none" strike="noStrike" baseline="0" dirty="0" err="1">
                <a:solidFill>
                  <a:srgbClr val="000000"/>
                </a:solidFill>
                <a:latin typeface="Courier New" panose="02070309020205020404" pitchFamily="49" charset="0"/>
              </a:rPr>
              <a:t>cc_Ti_init</a:t>
            </a:r>
            <a:r>
              <a:rPr lang="en-US" sz="1200" b="0" i="0" u="none" strike="noStrike" baseline="0" dirty="0">
                <a:solidFill>
                  <a:srgbClr val="000000"/>
                </a:solidFill>
                <a:latin typeface="Courier New" panose="02070309020205020404" pitchFamily="49" charset="0"/>
              </a:rPr>
              <a:t> = 0.045;</a:t>
            </a:r>
          </a:p>
          <a:p>
            <a:r>
              <a:rPr lang="en-US" sz="1200" b="0" i="0" u="none" strike="noStrike" baseline="0" dirty="0" err="1">
                <a:solidFill>
                  <a:srgbClr val="000000"/>
                </a:solidFill>
                <a:latin typeface="Courier New" panose="02070309020205020404" pitchFamily="49" charset="0"/>
              </a:rPr>
              <a:t>pll_kp_init</a:t>
            </a:r>
            <a:r>
              <a:rPr lang="en-US" sz="1200" b="0" i="0" u="none" strike="noStrike" baseline="0" dirty="0">
                <a:solidFill>
                  <a:srgbClr val="000000"/>
                </a:solidFill>
                <a:latin typeface="Courier New" panose="02070309020205020404" pitchFamily="49" charset="0"/>
              </a:rPr>
              <a:t> = 45;</a:t>
            </a:r>
          </a:p>
          <a:p>
            <a:r>
              <a:rPr lang="en-US" sz="1200" b="0" i="0" u="none" strike="noStrike" baseline="0" dirty="0" err="1">
                <a:solidFill>
                  <a:srgbClr val="000000"/>
                </a:solidFill>
                <a:latin typeface="Courier New" panose="02070309020205020404" pitchFamily="49" charset="0"/>
              </a:rPr>
              <a:t>pll_ki_init</a:t>
            </a:r>
            <a:r>
              <a:rPr lang="en-US" sz="1200" b="0" i="0" u="none" strike="noStrike" baseline="0" dirty="0">
                <a:solidFill>
                  <a:srgbClr val="000000"/>
                </a:solidFill>
                <a:latin typeface="Courier New" panose="02070309020205020404" pitchFamily="49" charset="0"/>
              </a:rPr>
              <a:t> = 450;</a:t>
            </a:r>
          </a:p>
          <a:p>
            <a:r>
              <a:rPr lang="en-US" sz="1200" dirty="0">
                <a:solidFill>
                  <a:srgbClr val="000000"/>
                </a:solidFill>
                <a:latin typeface="Courier New" panose="02070309020205020404" pitchFamily="49" charset="0"/>
              </a:rPr>
              <a:t>																			</a:t>
            </a:r>
          </a:p>
          <a:p>
            <a:endParaRPr lang="en-US" sz="1200" b="0" i="0" u="none" strike="noStrike" baseline="0" dirty="0">
              <a:solidFill>
                <a:srgbClr val="000000"/>
              </a:solidFill>
              <a:latin typeface="Courier New" panose="02070309020205020404" pitchFamily="49" charset="0"/>
            </a:endParaRPr>
          </a:p>
          <a:p>
            <a:r>
              <a:rPr lang="en-US" sz="1200" b="0" i="0" u="none" strike="noStrike" baseline="0" dirty="0" err="1">
                <a:solidFill>
                  <a:srgbClr val="000000"/>
                </a:solidFill>
                <a:latin typeface="Courier New" panose="02070309020205020404" pitchFamily="49" charset="0"/>
              </a:rPr>
              <a:t>xfind_a</a:t>
            </a:r>
            <a:r>
              <a:rPr lang="en-US" sz="1200" b="0" i="0" u="none" strike="noStrike" baseline="0" dirty="0">
                <a:solidFill>
                  <a:srgbClr val="000000"/>
                </a:solidFill>
                <a:latin typeface="Courier New" panose="02070309020205020404" pitchFamily="49" charset="0"/>
              </a:rPr>
              <a:t> =</a:t>
            </a:r>
          </a:p>
          <a:p>
            <a:r>
              <a:rPr lang="en-US" sz="1200" b="0" i="0" u="none" strike="noStrike" baseline="0" dirty="0">
                <a:solidFill>
                  <a:srgbClr val="000000"/>
                </a:solidFill>
                <a:latin typeface="Courier New" panose="02070309020205020404" pitchFamily="49" charset="0"/>
              </a:rPr>
              <a:t>0.0349    5.6689   18.1901  493.1122</a:t>
            </a:r>
          </a:p>
        </p:txBody>
      </p:sp>
    </p:spTree>
    <p:extLst>
      <p:ext uri="{BB962C8B-B14F-4D97-AF65-F5344CB8AC3E}">
        <p14:creationId xmlns:p14="http://schemas.microsoft.com/office/powerpoint/2010/main" val="293869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F7ECE9-7BE3-4FFE-A476-90D3AA80D1E1}"/>
              </a:ext>
            </a:extLst>
          </p:cNvPr>
          <p:cNvSpPr>
            <a:spLocks noGrp="1"/>
          </p:cNvSpPr>
          <p:nvPr>
            <p:ph type="body" sz="quarter" idx="10"/>
          </p:nvPr>
        </p:nvSpPr>
        <p:spPr/>
        <p:txBody>
          <a:bodyPr/>
          <a:lstStyle/>
          <a:p>
            <a:r>
              <a:rPr lang="en-US" dirty="0"/>
              <a:t>Grid forming</a:t>
            </a:r>
          </a:p>
        </p:txBody>
      </p:sp>
      <p:sp>
        <p:nvSpPr>
          <p:cNvPr id="4" name="Text Placeholder 3">
            <a:extLst>
              <a:ext uri="{FF2B5EF4-FFF2-40B4-BE49-F238E27FC236}">
                <a16:creationId xmlns:a16="http://schemas.microsoft.com/office/drawing/2014/main" id="{3B23DFEB-7537-4A8A-8A37-1FD855669ED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505037468"/>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16-9-presentation-2019" id="{E8A68D52-70D5-1F45-9E2B-50DC26CDF849}" vid="{0CCD6724-4B42-BC4D-AA89-F63B9FDE5D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21731</TotalTime>
  <Words>565</Words>
  <Application>Microsoft Office PowerPoint</Application>
  <PresentationFormat>On-screen Show (16:9)</PresentationFormat>
  <Paragraphs>97</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Courier New</vt:lpstr>
      <vt:lpstr>Office Theme</vt:lpstr>
      <vt:lpstr>PowerPoint Presentation</vt:lpstr>
      <vt:lpstr>Initial</vt:lpstr>
      <vt:lpstr>PowerPoint Presentation</vt:lpstr>
      <vt:lpstr>PowerPoint Presentation</vt:lpstr>
      <vt:lpstr>2nd run with VAF_pattern</vt:lpstr>
      <vt:lpstr>PowerPoint Presentation</vt:lpstr>
      <vt:lpstr>PowerPoint Presentation</vt:lpstr>
      <vt:lpstr>3rd run – tune using VFQ steps 1% / 500kW</vt:lpstr>
      <vt:lpstr>PowerPoint Presentation</vt:lpstr>
      <vt:lpstr>PowerPoint Presentation</vt:lpstr>
      <vt:lpstr>With out Genset (Open)</vt:lpstr>
      <vt:lpstr>With Genset closed and Load 3 MW</vt:lpstr>
      <vt:lpstr>With Genset and 3 MW Load</vt:lpstr>
      <vt:lpstr>With Genset (Inertia/10) and 3 MW Load</vt:lpstr>
      <vt:lpstr>Integrated Storage  Sizing?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Preferred 16:9 Widescreen Presentation Template (.pptx)</dc:title>
  <dc:subject>PowerPoint presentation template for newer wide-screen monitors and TVs.</dc:subject>
  <dc:creator>NREL</dc:creator>
  <cp:keywords/>
  <dc:description/>
  <cp:lastModifiedBy>Poudel, Ram</cp:lastModifiedBy>
  <cp:revision>223</cp:revision>
  <cp:lastPrinted>2018-01-04T20:30:58Z</cp:lastPrinted>
  <dcterms:created xsi:type="dcterms:W3CDTF">2019-02-01T22:56:44Z</dcterms:created>
  <dcterms:modified xsi:type="dcterms:W3CDTF">2020-09-02T22:26:12Z</dcterms:modified>
  <cp:category/>
</cp:coreProperties>
</file>